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5" r:id="rId5"/>
    <p:sldId id="267" r:id="rId6"/>
    <p:sldId id="270" r:id="rId7"/>
    <p:sldId id="289" r:id="rId8"/>
    <p:sldId id="286" r:id="rId9"/>
    <p:sldId id="274" r:id="rId10"/>
    <p:sldId id="275" r:id="rId11"/>
    <p:sldId id="276" r:id="rId12"/>
    <p:sldId id="277" r:id="rId13"/>
    <p:sldId id="279" r:id="rId14"/>
    <p:sldId id="283" r:id="rId15"/>
    <p:sldId id="284" r:id="rId16"/>
    <p:sldId id="281" r:id="rId17"/>
    <p:sldId id="288" r:id="rId18"/>
    <p:sldId id="282" r:id="rId19"/>
    <p:sldId id="285" r:id="rId20"/>
    <p:sldId id="272" r:id="rId21"/>
    <p:sldId id="27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A8A8A"/>
    <a:srgbClr val="87BFD3"/>
    <a:srgbClr val="B6D9E4"/>
    <a:srgbClr val="B6C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1" autoAdjust="0"/>
    <p:restoredTop sz="94660"/>
  </p:normalViewPr>
  <p:slideViewPr>
    <p:cSldViewPr>
      <p:cViewPr varScale="1">
        <p:scale>
          <a:sx n="78" d="100"/>
          <a:sy n="78" d="100"/>
        </p:scale>
        <p:origin x="1507"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44A6A809-CF1B-4E02-8E1F-57F6C8841452}" type="datetimeFigureOut">
              <a:rPr lang="en-US" smtClean="0"/>
              <a:pPr/>
              <a:t>12/3/2024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6491F01-FA3D-4858-8B17-C343E5926C3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4A6A809-CF1B-4E02-8E1F-57F6C8841452}"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91F01-FA3D-4858-8B17-C343E5926C3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44A6A809-CF1B-4E02-8E1F-57F6C8841452}" type="datetimeFigureOut">
              <a:rPr lang="en-US" smtClean="0"/>
              <a:pPr/>
              <a:t>12/3/2024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6491F01-FA3D-4858-8B17-C343E5926C3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44A6A809-CF1B-4E02-8E1F-57F6C8841452}"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6491F01-FA3D-4858-8B17-C343E5926C31}"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44A6A809-CF1B-4E02-8E1F-57F6C8841452}" type="datetimeFigureOut">
              <a:rPr lang="en-US" smtClean="0"/>
              <a:pPr/>
              <a:t>12/3/2024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6491F01-FA3D-4858-8B17-C343E5926C31}"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44A6A809-CF1B-4E02-8E1F-57F6C8841452}" type="datetimeFigureOut">
              <a:rPr lang="en-US" smtClean="0"/>
              <a:pPr/>
              <a:t>12/3/2024</a:t>
            </a:fld>
            <a:endParaRPr lang="en-US"/>
          </a:p>
        </p:txBody>
      </p:sp>
      <p:sp>
        <p:nvSpPr>
          <p:cNvPr id="10" name="Slide Number Placeholder 9"/>
          <p:cNvSpPr>
            <a:spLocks noGrp="1"/>
          </p:cNvSpPr>
          <p:nvPr>
            <p:ph type="sldNum" sz="quarter" idx="16"/>
          </p:nvPr>
        </p:nvSpPr>
        <p:spPr/>
        <p:txBody>
          <a:bodyPr rtlCol="0"/>
          <a:lstStyle/>
          <a:p>
            <a:fld id="{F6491F01-FA3D-4858-8B17-C343E5926C31}"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44A6A809-CF1B-4E02-8E1F-57F6C8841452}" type="datetimeFigureOut">
              <a:rPr lang="en-US" smtClean="0"/>
              <a:pPr/>
              <a:t>12/3/2024</a:t>
            </a:fld>
            <a:endParaRPr lang="en-US"/>
          </a:p>
        </p:txBody>
      </p:sp>
      <p:sp>
        <p:nvSpPr>
          <p:cNvPr id="12" name="Slide Number Placeholder 11"/>
          <p:cNvSpPr>
            <a:spLocks noGrp="1"/>
          </p:cNvSpPr>
          <p:nvPr>
            <p:ph type="sldNum" sz="quarter" idx="16"/>
          </p:nvPr>
        </p:nvSpPr>
        <p:spPr/>
        <p:txBody>
          <a:bodyPr rtlCol="0"/>
          <a:lstStyle/>
          <a:p>
            <a:fld id="{F6491F01-FA3D-4858-8B17-C343E5926C31}"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4A6A809-CF1B-4E02-8E1F-57F6C8841452}"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6491F01-FA3D-4858-8B17-C343E5926C3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A6A809-CF1B-4E02-8E1F-57F6C8841452}"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6491F01-FA3D-4858-8B17-C343E5926C31}"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44A6A809-CF1B-4E02-8E1F-57F6C8841452}"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6491F01-FA3D-4858-8B17-C343E5926C31}"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44A6A809-CF1B-4E02-8E1F-57F6C8841452}" type="datetimeFigureOut">
              <a:rPr lang="en-US" smtClean="0"/>
              <a:pPr/>
              <a:t>12/3/2024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6491F01-FA3D-4858-8B17-C343E5926C31}"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4A6A809-CF1B-4E02-8E1F-57F6C8841452}" type="datetimeFigureOut">
              <a:rPr lang="en-US" smtClean="0"/>
              <a:pPr/>
              <a:t>12/3/2024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6491F01-FA3D-4858-8B17-C343E5926C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31945" t="21296" r="31944" b="21296"/>
          <a:stretch>
            <a:fillRect/>
          </a:stretch>
        </p:blipFill>
        <p:spPr bwMode="auto">
          <a:xfrm>
            <a:off x="4267200" y="152400"/>
            <a:ext cx="4648200" cy="5715000"/>
          </a:xfrm>
          <a:prstGeom prst="rect">
            <a:avLst/>
          </a:prstGeom>
          <a:noFill/>
          <a:ln w="9525">
            <a:noFill/>
            <a:miter lim="800000"/>
            <a:headEnd/>
            <a:tailEnd/>
          </a:ln>
          <a:effectLst/>
        </p:spPr>
      </p:pic>
      <p:sp>
        <p:nvSpPr>
          <p:cNvPr id="8" name="TextBox 7"/>
          <p:cNvSpPr txBox="1"/>
          <p:nvPr/>
        </p:nvSpPr>
        <p:spPr>
          <a:xfrm>
            <a:off x="0" y="2943761"/>
            <a:ext cx="4267200" cy="1323439"/>
          </a:xfrm>
          <a:prstGeom prst="rect">
            <a:avLst/>
          </a:prstGeom>
          <a:noFill/>
        </p:spPr>
        <p:txBody>
          <a:bodyPr wrap="square" rtlCol="0">
            <a:spAutoFit/>
          </a:bodyPr>
          <a:lstStyle/>
          <a:p>
            <a:pPr algn="ctr"/>
            <a:r>
              <a:rPr lang="en-US" sz="4000" dirty="0">
                <a:latin typeface="Gungsuh" pitchFamily="18" charset="-127"/>
                <a:ea typeface="Gungsuh" pitchFamily="18" charset="-127"/>
                <a:cs typeface="Calibri" pitchFamily="34" charset="0"/>
              </a:rPr>
              <a:t>JAVA</a:t>
            </a:r>
          </a:p>
          <a:p>
            <a:pPr algn="ctr"/>
            <a:r>
              <a:rPr lang="en-US" sz="4000" dirty="0">
                <a:latin typeface="Gungsuh" pitchFamily="18" charset="-127"/>
                <a:ea typeface="Gungsuh" pitchFamily="18" charset="-127"/>
                <a:cs typeface="Calibri" pitchFamily="34" charset="0"/>
              </a:rPr>
              <a:t>PRESENTATION</a:t>
            </a:r>
          </a:p>
        </p:txBody>
      </p:sp>
      <p:pic>
        <p:nvPicPr>
          <p:cNvPr id="1027" name="Picture 3"/>
          <p:cNvPicPr>
            <a:picLocks noChangeAspect="1" noChangeArrowheads="1"/>
          </p:cNvPicPr>
          <p:nvPr/>
        </p:nvPicPr>
        <p:blipFill>
          <a:blip r:embed="rId3"/>
          <a:srcRect l="3828" t="3524"/>
          <a:stretch>
            <a:fillRect/>
          </a:stretch>
        </p:blipFill>
        <p:spPr bwMode="auto">
          <a:xfrm>
            <a:off x="1066800" y="609600"/>
            <a:ext cx="1914525" cy="20859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0417" t="8333" r="10417" b="9259"/>
          <a:stretch>
            <a:fillRect/>
          </a:stretch>
        </p:blipFill>
        <p:spPr bwMode="auto">
          <a:xfrm>
            <a:off x="76200" y="76200"/>
            <a:ext cx="6934200" cy="6705600"/>
          </a:xfrm>
          <a:prstGeom prst="rect">
            <a:avLst/>
          </a:prstGeom>
          <a:noFill/>
          <a:ln w="9525">
            <a:noFill/>
            <a:miter lim="800000"/>
            <a:headEnd/>
            <a:tailEnd/>
          </a:ln>
          <a:effectLst/>
        </p:spPr>
      </p:pic>
      <p:cxnSp>
        <p:nvCxnSpPr>
          <p:cNvPr id="4" name="Straight Arrow Connector 3"/>
          <p:cNvCxnSpPr/>
          <p:nvPr/>
        </p:nvCxnSpPr>
        <p:spPr>
          <a:xfrm>
            <a:off x="3581400" y="4648200"/>
            <a:ext cx="3733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91400" y="4431268"/>
            <a:ext cx="16002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a:latin typeface="Arial" pitchFamily="34" charset="0"/>
                <a:cs typeface="Arial" pitchFamily="34" charset="0"/>
              </a:rPr>
              <a:t>JComboBox</a:t>
            </a:r>
            <a:endParaRPr lang="en-US" dirty="0">
              <a:latin typeface="Arial" pitchFamily="34" charset="0"/>
              <a:cs typeface="Arial" pitchFamily="34" charset="0"/>
            </a:endParaRPr>
          </a:p>
        </p:txBody>
      </p:sp>
      <p:cxnSp>
        <p:nvCxnSpPr>
          <p:cNvPr id="21" name="Curved Connector 20"/>
          <p:cNvCxnSpPr/>
          <p:nvPr/>
        </p:nvCxnSpPr>
        <p:spPr>
          <a:xfrm>
            <a:off x="914400" y="6553200"/>
            <a:ext cx="6400800" cy="15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rot="5400000">
            <a:off x="754380" y="6408420"/>
            <a:ext cx="320040" cy="1588"/>
          </a:xfrm>
          <a:prstGeom prst="line">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rot="5400000">
            <a:off x="3650774" y="6407626"/>
            <a:ext cx="320040" cy="1588"/>
          </a:xfrm>
          <a:prstGeom prst="line">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391400" y="6324600"/>
            <a:ext cx="1600200" cy="381000"/>
          </a:xfrm>
          <a:prstGeom prst="rect">
            <a:avLst/>
          </a:prstGeom>
          <a:solidFill>
            <a:schemeClr val="bg1">
              <a:lumMod val="50000"/>
            </a:schemeClr>
          </a:solidFill>
          <a:scene3d>
            <a:camera prst="orthographicFront"/>
            <a:lightRig rig="threePt" dir="t"/>
          </a:scene3d>
          <a:sp3d>
            <a:bevelT w="165100" prst="coolSlant"/>
          </a:sp3d>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err="1">
                <a:solidFill>
                  <a:schemeClr val="tx1">
                    <a:lumMod val="95000"/>
                    <a:lumOff val="5000"/>
                  </a:schemeClr>
                </a:solidFill>
                <a:latin typeface="Arial" pitchFamily="34" charset="0"/>
                <a:cs typeface="Arial" pitchFamily="34" charset="0"/>
              </a:rPr>
              <a:t>JButton</a:t>
            </a:r>
            <a:endParaRPr lang="en-US" dirty="0">
              <a:solidFill>
                <a:schemeClr val="tx1">
                  <a:lumMod val="95000"/>
                  <a:lumOff val="5000"/>
                </a:schemeClr>
              </a:solidFill>
              <a:latin typeface="Arial" pitchFamily="34" charset="0"/>
              <a:cs typeface="Arial" pitchFamily="34" charset="0"/>
            </a:endParaRPr>
          </a:p>
        </p:txBody>
      </p:sp>
      <p:cxnSp>
        <p:nvCxnSpPr>
          <p:cNvPr id="28" name="Straight Arrow Connector 27"/>
          <p:cNvCxnSpPr/>
          <p:nvPr/>
        </p:nvCxnSpPr>
        <p:spPr>
          <a:xfrm>
            <a:off x="3581400" y="3188732"/>
            <a:ext cx="3733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7391400" y="2971800"/>
            <a:ext cx="1600200" cy="369332"/>
          </a:xfrm>
          <a:prstGeom prst="rect">
            <a:avLst/>
          </a:prstGeom>
          <a:no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a:latin typeface="Arial" pitchFamily="34" charset="0"/>
                <a:cs typeface="Arial" pitchFamily="34" charset="0"/>
              </a:rPr>
              <a:t>JTextField</a:t>
            </a:r>
            <a:endParaRPr lang="en-US" dirty="0">
              <a:latin typeface="Arial" pitchFamily="34" charset="0"/>
              <a:cs typeface="Arial" pitchFamily="34" charset="0"/>
            </a:endParaRPr>
          </a:p>
        </p:txBody>
      </p:sp>
      <p:cxnSp>
        <p:nvCxnSpPr>
          <p:cNvPr id="30" name="Straight Arrow Connector 29"/>
          <p:cNvCxnSpPr/>
          <p:nvPr/>
        </p:nvCxnSpPr>
        <p:spPr>
          <a:xfrm flipV="1">
            <a:off x="5105400" y="1361520"/>
            <a:ext cx="2209800" cy="100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7391400" y="1143000"/>
            <a:ext cx="1600200" cy="369332"/>
          </a:xfrm>
          <a:prstGeom prst="rect">
            <a:avLst/>
          </a:prstGeom>
          <a:no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err="1">
                <a:latin typeface="Arial" pitchFamily="34" charset="0"/>
                <a:cs typeface="Arial" pitchFamily="34" charset="0"/>
              </a:rPr>
              <a:t>JLabel</a:t>
            </a:r>
            <a:endParaRPr lang="en-US" dirty="0">
              <a:latin typeface="Arial" pitchFamily="34" charset="0"/>
              <a:cs typeface="Arial" pitchFamily="34" charset="0"/>
            </a:endParaRPr>
          </a:p>
        </p:txBody>
      </p:sp>
      <p:sp>
        <p:nvSpPr>
          <p:cNvPr id="35" name="TextBox 34"/>
          <p:cNvSpPr txBox="1"/>
          <p:nvPr/>
        </p:nvSpPr>
        <p:spPr>
          <a:xfrm>
            <a:off x="7315200" y="1777008"/>
            <a:ext cx="1828800" cy="432792"/>
          </a:xfrm>
          <a:prstGeom prst="ellipse">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err="1">
                <a:latin typeface="Arial" pitchFamily="34" charset="0"/>
                <a:cs typeface="Arial" pitchFamily="34" charset="0"/>
              </a:rPr>
              <a:t>JRadioButton</a:t>
            </a:r>
            <a:endParaRPr lang="en-US" sz="1400" dirty="0">
              <a:latin typeface="Arial" pitchFamily="34" charset="0"/>
              <a:cs typeface="Arial" pitchFamily="34" charset="0"/>
            </a:endParaRPr>
          </a:p>
        </p:txBody>
      </p:sp>
      <p:cxnSp>
        <p:nvCxnSpPr>
          <p:cNvPr id="40" name="Elbow Connector 39"/>
          <p:cNvCxnSpPr/>
          <p:nvPr/>
        </p:nvCxnSpPr>
        <p:spPr>
          <a:xfrm flipV="1">
            <a:off x="3657600" y="1981200"/>
            <a:ext cx="3657600" cy="152400"/>
          </a:xfrm>
          <a:prstGeom prst="bentConnector3">
            <a:avLst>
              <a:gd name="adj1" fmla="val 0"/>
            </a:avLst>
          </a:prstGeom>
          <a:ln>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p:nvPr/>
        </p:nvCxnSpPr>
        <p:spPr>
          <a:xfrm flipV="1">
            <a:off x="4114800" y="1981200"/>
            <a:ext cx="3200400" cy="152400"/>
          </a:xfrm>
          <a:prstGeom prst="bentConnector3">
            <a:avLst>
              <a:gd name="adj1" fmla="val 476"/>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rot="5400000">
            <a:off x="1744186" y="6407626"/>
            <a:ext cx="320040" cy="1588"/>
          </a:xfrm>
          <a:prstGeom prst="line">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rot="5400000">
            <a:off x="2734786" y="6407626"/>
            <a:ext cx="320040" cy="1588"/>
          </a:xfrm>
          <a:prstGeom prst="line">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7086600" y="152400"/>
            <a:ext cx="2057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BOOK ENTRIES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29" grpId="0" animBg="1"/>
      <p:bldP spid="31" grpId="0" animBg="1"/>
      <p:bldP spid="35"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0417" t="8333" r="10417" b="8333"/>
          <a:stretch>
            <a:fillRect/>
          </a:stretch>
        </p:blipFill>
        <p:spPr bwMode="auto">
          <a:xfrm>
            <a:off x="76200" y="76200"/>
            <a:ext cx="8915400" cy="6629400"/>
          </a:xfrm>
          <a:prstGeom prst="rect">
            <a:avLst/>
          </a:prstGeom>
          <a:noFill/>
          <a:ln w="9525">
            <a:noFill/>
            <a:miter lim="800000"/>
            <a:headEnd/>
            <a:tailEnd/>
          </a:ln>
          <a:effectLst/>
        </p:spPr>
      </p:pic>
      <p:sp>
        <p:nvSpPr>
          <p:cNvPr id="3" name="TextBox 2"/>
          <p:cNvSpPr txBox="1"/>
          <p:nvPr/>
        </p:nvSpPr>
        <p:spPr>
          <a:xfrm>
            <a:off x="6781800" y="838200"/>
            <a:ext cx="2057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  BOOK ISSUE</a:t>
            </a:r>
          </a:p>
        </p:txBody>
      </p:sp>
      <p:sp>
        <p:nvSpPr>
          <p:cNvPr id="4" name="TextBox 3"/>
          <p:cNvSpPr txBox="1"/>
          <p:nvPr/>
        </p:nvSpPr>
        <p:spPr>
          <a:xfrm>
            <a:off x="2971800" y="5334000"/>
            <a:ext cx="12954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000" dirty="0" err="1"/>
              <a:t>JTable</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10417" t="8333" r="10417" b="8333"/>
          <a:stretch>
            <a:fillRect/>
          </a:stretch>
        </p:blipFill>
        <p:spPr bwMode="auto">
          <a:xfrm>
            <a:off x="76200" y="76200"/>
            <a:ext cx="8915400" cy="6629400"/>
          </a:xfrm>
          <a:prstGeom prst="rect">
            <a:avLst/>
          </a:prstGeom>
          <a:noFill/>
          <a:ln w="9525">
            <a:noFill/>
            <a:miter lim="800000"/>
            <a:headEnd/>
            <a:tailEnd/>
          </a:ln>
          <a:effectLst/>
        </p:spPr>
      </p:pic>
      <p:sp>
        <p:nvSpPr>
          <p:cNvPr id="3" name="TextBox 2"/>
          <p:cNvSpPr txBox="1"/>
          <p:nvPr/>
        </p:nvSpPr>
        <p:spPr>
          <a:xfrm>
            <a:off x="6705600" y="838201"/>
            <a:ext cx="21336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 BOOK RETURN</a:t>
            </a:r>
          </a:p>
        </p:txBody>
      </p:sp>
      <p:sp>
        <p:nvSpPr>
          <p:cNvPr id="5" name="Rectangle 4"/>
          <p:cNvSpPr/>
          <p:nvPr/>
        </p:nvSpPr>
        <p:spPr>
          <a:xfrm>
            <a:off x="2438400" y="2362200"/>
            <a:ext cx="2286000" cy="533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0" y="3352800"/>
            <a:ext cx="990600" cy="457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10417" t="8333" r="10417" b="9259"/>
          <a:stretch>
            <a:fillRect/>
          </a:stretch>
        </p:blipFill>
        <p:spPr bwMode="auto">
          <a:xfrm>
            <a:off x="76200" y="76200"/>
            <a:ext cx="8991600" cy="6705600"/>
          </a:xfrm>
          <a:prstGeom prst="rect">
            <a:avLst/>
          </a:prstGeom>
          <a:noFill/>
          <a:ln w="9525">
            <a:noFill/>
            <a:miter lim="800000"/>
            <a:headEnd/>
            <a:tailEnd/>
          </a:ln>
          <a:effectLst/>
        </p:spPr>
      </p:pic>
      <p:sp>
        <p:nvSpPr>
          <p:cNvPr id="3" name="TextBox 2"/>
          <p:cNvSpPr txBox="1"/>
          <p:nvPr/>
        </p:nvSpPr>
        <p:spPr>
          <a:xfrm>
            <a:off x="6858000" y="838200"/>
            <a:ext cx="2057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NEW MEMBER</a:t>
            </a:r>
          </a:p>
        </p:txBody>
      </p:sp>
      <p:sp>
        <p:nvSpPr>
          <p:cNvPr id="4" name="Rectangle 3"/>
          <p:cNvSpPr/>
          <p:nvPr/>
        </p:nvSpPr>
        <p:spPr>
          <a:xfrm>
            <a:off x="2133600" y="3733800"/>
            <a:ext cx="2209800"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5400" y="4552890"/>
            <a:ext cx="1066800" cy="400110"/>
          </a:xfrm>
          <a:prstGeom prst="rect">
            <a:avLst/>
          </a:prstGeom>
          <a:noFill/>
          <a:ln w="38100">
            <a:noFill/>
          </a:ln>
        </p:spPr>
        <p:txBody>
          <a:bodyPr wrap="square" rtlCol="0">
            <a:spAutoFit/>
          </a:bodyPr>
          <a:lstStyle/>
          <a:p>
            <a:r>
              <a:rPr lang="en-US" sz="2000" dirty="0" err="1"/>
              <a:t>JSpinner</a:t>
            </a:r>
            <a:endParaRPr lang="en-US" sz="2000" dirty="0"/>
          </a:p>
        </p:txBody>
      </p:sp>
      <p:cxnSp>
        <p:nvCxnSpPr>
          <p:cNvPr id="11" name="Elbow Connector 10"/>
          <p:cNvCxnSpPr/>
          <p:nvPr/>
        </p:nvCxnSpPr>
        <p:spPr>
          <a:xfrm>
            <a:off x="4267200" y="4267200"/>
            <a:ext cx="762000" cy="533400"/>
          </a:xfrm>
          <a:prstGeom prst="bentConnector3">
            <a:avLst>
              <a:gd name="adj1" fmla="val 2000"/>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l="10417" t="8333" r="10417" b="9259"/>
          <a:stretch>
            <a:fillRect/>
          </a:stretch>
        </p:blipFill>
        <p:spPr bwMode="auto">
          <a:xfrm>
            <a:off x="76200" y="76200"/>
            <a:ext cx="8991600" cy="6629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10417" t="8333" r="10417" b="9259"/>
          <a:stretch>
            <a:fillRect/>
          </a:stretch>
        </p:blipFill>
        <p:spPr bwMode="auto">
          <a:xfrm>
            <a:off x="76200" y="76200"/>
            <a:ext cx="8991600" cy="6629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Font typeface="Wingdings" pitchFamily="2" charset="2"/>
              <a:buChar char="ü"/>
            </a:pPr>
            <a:r>
              <a:rPr lang="en-US" dirty="0">
                <a:solidFill>
                  <a:schemeClr val="accent2">
                    <a:lumMod val="75000"/>
                  </a:schemeClr>
                </a:solidFill>
              </a:rPr>
              <a:t> Authority of the ADMIN</a:t>
            </a:r>
          </a:p>
        </p:txBody>
      </p:sp>
      <p:pic>
        <p:nvPicPr>
          <p:cNvPr id="3" name="Picture 2"/>
          <p:cNvPicPr>
            <a:picLocks noChangeAspect="1" noChangeArrowheads="1"/>
          </p:cNvPicPr>
          <p:nvPr/>
        </p:nvPicPr>
        <p:blipFill>
          <a:blip r:embed="rId2"/>
          <a:srcRect l="27778" t="28704" r="27778" b="28704"/>
          <a:stretch>
            <a:fillRect/>
          </a:stretch>
        </p:blipFill>
        <p:spPr bwMode="auto">
          <a:xfrm>
            <a:off x="1295400" y="1828800"/>
            <a:ext cx="6477000" cy="4267200"/>
          </a:xfrm>
          <a:prstGeom prst="rect">
            <a:avLst/>
          </a:prstGeom>
          <a:noFill/>
          <a:ln w="9525">
            <a:noFill/>
            <a:miter lim="800000"/>
            <a:headEnd/>
            <a:tailEnd/>
          </a:ln>
          <a:effectLst/>
        </p:spPr>
      </p:pic>
      <p:sp>
        <p:nvSpPr>
          <p:cNvPr id="4" name="Rectangle 3"/>
          <p:cNvSpPr/>
          <p:nvPr/>
        </p:nvSpPr>
        <p:spPr>
          <a:xfrm>
            <a:off x="2590800" y="4953000"/>
            <a:ext cx="16002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95800" y="4953000"/>
            <a:ext cx="22098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l="23611" t="20370" r="23611" b="20370"/>
          <a:stretch>
            <a:fillRect/>
          </a:stretch>
        </p:blipFill>
        <p:spPr bwMode="auto">
          <a:xfrm>
            <a:off x="76200" y="76200"/>
            <a:ext cx="5562600" cy="3962400"/>
          </a:xfrm>
          <a:prstGeom prst="rect">
            <a:avLst/>
          </a:prstGeom>
          <a:noFill/>
          <a:ln w="9525">
            <a:noFill/>
            <a:miter lim="800000"/>
            <a:headEnd/>
            <a:tailEnd/>
          </a:ln>
          <a:effectLst/>
        </p:spPr>
      </p:pic>
      <p:pic>
        <p:nvPicPr>
          <p:cNvPr id="3" name="Picture 4"/>
          <p:cNvPicPr>
            <a:picLocks noChangeAspect="1" noChangeArrowheads="1"/>
          </p:cNvPicPr>
          <p:nvPr/>
        </p:nvPicPr>
        <p:blipFill>
          <a:blip r:embed="rId3"/>
          <a:srcRect l="23611" t="20370" r="23611" b="20370"/>
          <a:stretch>
            <a:fillRect/>
          </a:stretch>
        </p:blipFill>
        <p:spPr bwMode="auto">
          <a:xfrm>
            <a:off x="3657600" y="2895600"/>
            <a:ext cx="5410200" cy="3886200"/>
          </a:xfrm>
          <a:prstGeom prst="rect">
            <a:avLst/>
          </a:prstGeom>
          <a:noFill/>
          <a:ln w="9525">
            <a:noFill/>
            <a:miter lim="800000"/>
            <a:headEnd/>
            <a:tailEnd/>
          </a:ln>
          <a:effectLst/>
        </p:spPr>
      </p:pic>
      <p:sp>
        <p:nvSpPr>
          <p:cNvPr id="4" name="Rectangle 3"/>
          <p:cNvSpPr/>
          <p:nvPr/>
        </p:nvSpPr>
        <p:spPr>
          <a:xfrm>
            <a:off x="381000" y="1905000"/>
            <a:ext cx="15240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95500" y="3276600"/>
            <a:ext cx="15240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67400" y="5257800"/>
            <a:ext cx="28194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srcRect l="10417" t="8333" r="10417" b="8333"/>
          <a:stretch>
            <a:fillRect/>
          </a:stretch>
        </p:blipFill>
        <p:spPr bwMode="auto">
          <a:xfrm>
            <a:off x="76200" y="76200"/>
            <a:ext cx="8991600" cy="670560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3"/>
          <a:srcRect l="37500" t="42592" r="38194" b="42593"/>
          <a:stretch>
            <a:fillRect/>
          </a:stretch>
        </p:blipFill>
        <p:spPr bwMode="auto">
          <a:xfrm>
            <a:off x="2895600" y="5410200"/>
            <a:ext cx="3276600" cy="1143000"/>
          </a:xfrm>
          <a:prstGeom prst="rect">
            <a:avLst/>
          </a:prstGeom>
          <a:noFill/>
          <a:ln w="9525">
            <a:noFill/>
            <a:miter lim="800000"/>
            <a:headEnd/>
            <a:tailEnd/>
          </a:ln>
          <a:effectLst/>
        </p:spPr>
      </p:pic>
      <p:sp>
        <p:nvSpPr>
          <p:cNvPr id="4" name="Rectangle 3"/>
          <p:cNvSpPr/>
          <p:nvPr/>
        </p:nvSpPr>
        <p:spPr>
          <a:xfrm>
            <a:off x="5943600" y="2362200"/>
            <a:ext cx="10668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9000" y="2362200"/>
            <a:ext cx="1066800" cy="381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03142" y="5334000"/>
            <a:ext cx="1150257" cy="533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43200" y="5334000"/>
            <a:ext cx="3581400" cy="1219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E:\htmlll\javappt\download (1).png"/>
          <p:cNvPicPr>
            <a:picLocks noChangeAspect="1" noChangeArrowheads="1"/>
          </p:cNvPicPr>
          <p:nvPr/>
        </p:nvPicPr>
        <p:blipFill>
          <a:blip r:embed="rId2"/>
          <a:srcRect/>
          <a:stretch>
            <a:fillRect/>
          </a:stretch>
        </p:blipFill>
        <p:spPr bwMode="auto">
          <a:xfrm>
            <a:off x="0" y="152400"/>
            <a:ext cx="2143125" cy="2143125"/>
          </a:xfrm>
          <a:prstGeom prst="rect">
            <a:avLst/>
          </a:prstGeom>
          <a:noFill/>
        </p:spPr>
      </p:pic>
      <p:pic>
        <p:nvPicPr>
          <p:cNvPr id="17412" name="Picture 4" descr="E:\htmlll\javappt\download (2).png"/>
          <p:cNvPicPr>
            <a:picLocks noChangeAspect="1" noChangeArrowheads="1"/>
          </p:cNvPicPr>
          <p:nvPr/>
        </p:nvPicPr>
        <p:blipFill>
          <a:blip r:embed="rId3"/>
          <a:srcRect/>
          <a:stretch>
            <a:fillRect/>
          </a:stretch>
        </p:blipFill>
        <p:spPr bwMode="auto">
          <a:xfrm>
            <a:off x="76200" y="3486150"/>
            <a:ext cx="2209800" cy="2228850"/>
          </a:xfrm>
          <a:prstGeom prst="rect">
            <a:avLst/>
          </a:prstGeom>
          <a:noFill/>
        </p:spPr>
      </p:pic>
      <p:pic>
        <p:nvPicPr>
          <p:cNvPr id="17413" name="Picture 5"/>
          <p:cNvPicPr>
            <a:picLocks noChangeAspect="1" noChangeArrowheads="1"/>
          </p:cNvPicPr>
          <p:nvPr/>
        </p:nvPicPr>
        <p:blipFill>
          <a:blip r:embed="rId4"/>
          <a:srcRect l="10417" t="8333" r="10417" b="8333"/>
          <a:stretch>
            <a:fillRect/>
          </a:stretch>
        </p:blipFill>
        <p:spPr bwMode="auto">
          <a:xfrm>
            <a:off x="2286000" y="76200"/>
            <a:ext cx="7010400" cy="67056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htmlll\New folder\libpro\lr6.jpg"/>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762000" y="1600200"/>
            <a:ext cx="7543800" cy="5048250"/>
          </a:xfrm>
          <a:prstGeom prst="rect">
            <a:avLst/>
          </a:prstGeom>
          <a:noFill/>
        </p:spPr>
      </p:pic>
      <p:sp>
        <p:nvSpPr>
          <p:cNvPr id="2" name="Title 1"/>
          <p:cNvSpPr>
            <a:spLocks noGrp="1"/>
          </p:cNvSpPr>
          <p:nvPr>
            <p:ph type="title"/>
          </p:nvPr>
        </p:nvSpPr>
        <p:spPr/>
        <p:txBody>
          <a:bodyPr/>
          <a:lstStyle/>
          <a:p>
            <a:pPr algn="ctr"/>
            <a:r>
              <a:rPr lang="en-US" b="1" dirty="0"/>
              <a:t>ABSTRACT</a:t>
            </a:r>
          </a:p>
        </p:txBody>
      </p:sp>
      <p:sp>
        <p:nvSpPr>
          <p:cNvPr id="3" name="TextBox 2"/>
          <p:cNvSpPr txBox="1"/>
          <p:nvPr/>
        </p:nvSpPr>
        <p:spPr>
          <a:xfrm>
            <a:off x="533400" y="2075795"/>
            <a:ext cx="8382000" cy="4401205"/>
          </a:xfrm>
          <a:prstGeom prst="rect">
            <a:avLst/>
          </a:prstGeom>
          <a:noFill/>
        </p:spPr>
        <p:txBody>
          <a:bodyPr wrap="square" rtlCol="0">
            <a:spAutoFit/>
          </a:bodyPr>
          <a:lstStyle/>
          <a:p>
            <a:pPr>
              <a:buFont typeface="Wingdings" pitchFamily="2" charset="2"/>
              <a:buChar char="q"/>
            </a:pPr>
            <a:r>
              <a:rPr lang="en-US" sz="2000" dirty="0"/>
              <a:t> This project has been made in JAVA language (FRONTEND) and SQL (BACKEND). Library management system project is just a Graphical User Interface application with graphics and button.</a:t>
            </a:r>
          </a:p>
          <a:p>
            <a:pPr>
              <a:buFont typeface="Wingdings" pitchFamily="2" charset="2"/>
              <a:buChar char="q"/>
            </a:pPr>
            <a:endParaRPr lang="en-US" sz="2000" dirty="0"/>
          </a:p>
          <a:p>
            <a:pPr>
              <a:buFont typeface="Wingdings" pitchFamily="2" charset="2"/>
              <a:buChar char="q"/>
            </a:pPr>
            <a:r>
              <a:rPr lang="en-US" sz="2000" dirty="0"/>
              <a:t> The implementation of LIBRARY MANAGEMENT starts with entering and updating records like book details, member details.</a:t>
            </a:r>
          </a:p>
          <a:p>
            <a:pPr>
              <a:buFont typeface="Wingdings" pitchFamily="2" charset="2"/>
              <a:buChar char="q"/>
            </a:pPr>
            <a:endParaRPr lang="en-US" sz="2000" dirty="0"/>
          </a:p>
          <a:p>
            <a:pPr>
              <a:buFont typeface="Wingdings" pitchFamily="2" charset="2"/>
              <a:buChar char="q"/>
            </a:pPr>
            <a:r>
              <a:rPr lang="en-US" sz="2000" dirty="0"/>
              <a:t> Any further transfer like book issue, book return will automatically update the current books.</a:t>
            </a:r>
          </a:p>
          <a:p>
            <a:pPr>
              <a:buFont typeface="Wingdings" pitchFamily="2" charset="2"/>
              <a:buChar char="q"/>
            </a:pPr>
            <a:endParaRPr lang="en-US" sz="2000" dirty="0"/>
          </a:p>
          <a:p>
            <a:pPr>
              <a:buFont typeface="Wingdings" pitchFamily="2" charset="2"/>
              <a:buChar char="q"/>
            </a:pPr>
            <a:r>
              <a:rPr lang="en-US" sz="2000" dirty="0"/>
              <a:t> It will track on the how many books are in library.</a:t>
            </a:r>
          </a:p>
          <a:p>
            <a:pPr>
              <a:buFont typeface="Wingdings" pitchFamily="2" charset="2"/>
              <a:buChar char="q"/>
            </a:pPr>
            <a:endParaRPr lang="en-US" sz="2000" dirty="0"/>
          </a:p>
          <a:p>
            <a:endParaRPr lang="en-US" sz="2000" dirty="0"/>
          </a:p>
          <a:p>
            <a:r>
              <a:rPr lang="en-US" sz="2000" dirty="0"/>
              <a:t>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E:\htmlll\New folder\libpro\lr12.png"/>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200275" y="1524000"/>
            <a:ext cx="5038725" cy="5181600"/>
          </a:xfrm>
          <a:prstGeom prst="rect">
            <a:avLst/>
          </a:prstGeom>
          <a:noFill/>
        </p:spPr>
      </p:pic>
      <p:sp>
        <p:nvSpPr>
          <p:cNvPr id="2" name="Title 1"/>
          <p:cNvSpPr>
            <a:spLocks noGrp="1"/>
          </p:cNvSpPr>
          <p:nvPr>
            <p:ph type="title"/>
          </p:nvPr>
        </p:nvSpPr>
        <p:spPr/>
        <p:txBody>
          <a:bodyPr/>
          <a:lstStyle/>
          <a:p>
            <a:pPr algn="ctr"/>
            <a:r>
              <a:rPr lang="en-US" b="1" dirty="0"/>
              <a:t>CONCLUSION</a:t>
            </a:r>
          </a:p>
        </p:txBody>
      </p:sp>
      <p:sp>
        <p:nvSpPr>
          <p:cNvPr id="3" name="TextBox 2"/>
          <p:cNvSpPr txBox="1"/>
          <p:nvPr/>
        </p:nvSpPr>
        <p:spPr>
          <a:xfrm>
            <a:off x="609600" y="1828800"/>
            <a:ext cx="7848600" cy="4247317"/>
          </a:xfrm>
          <a:prstGeom prst="rect">
            <a:avLst/>
          </a:prstGeom>
          <a:noFill/>
        </p:spPr>
        <p:txBody>
          <a:bodyPr wrap="square" rtlCol="0">
            <a:spAutoFit/>
          </a:bodyPr>
          <a:lstStyle/>
          <a:p>
            <a:pPr algn="just">
              <a:buFont typeface="Wingdings" pitchFamily="2" charset="2"/>
              <a:buChar char="q"/>
            </a:pPr>
            <a:r>
              <a:rPr lang="en-US" dirty="0"/>
              <a:t> The Library Management System allows the user to store the book details and the person’s details.</a:t>
            </a:r>
          </a:p>
          <a:p>
            <a:pPr algn="just">
              <a:buFont typeface="Wingdings" pitchFamily="2" charset="2"/>
              <a:buChar char="q"/>
            </a:pPr>
            <a:endParaRPr lang="en-US" dirty="0"/>
          </a:p>
          <a:p>
            <a:pPr algn="just">
              <a:buFont typeface="Wingdings" pitchFamily="2" charset="2"/>
              <a:buChar char="q"/>
            </a:pPr>
            <a:r>
              <a:rPr lang="en-US" dirty="0"/>
              <a:t> The implementation of the system will reduce data entry time and provide readily calculated reports. The system contains database where all the information will be stored safely. </a:t>
            </a:r>
          </a:p>
          <a:p>
            <a:pPr algn="just">
              <a:buFont typeface="Wingdings" pitchFamily="2" charset="2"/>
              <a:buChar char="q"/>
            </a:pPr>
            <a:endParaRPr lang="en-US" dirty="0"/>
          </a:p>
          <a:p>
            <a:pPr algn="just">
              <a:buFont typeface="Wingdings" pitchFamily="2" charset="2"/>
              <a:buChar char="q"/>
            </a:pPr>
            <a:r>
              <a:rPr lang="en-US" dirty="0"/>
              <a:t> This system is user friendly, Complete reports, Highly flexible, highly reliable, Highly usable. </a:t>
            </a:r>
          </a:p>
          <a:p>
            <a:pPr algn="just">
              <a:buFont typeface="Wingdings" pitchFamily="2" charset="2"/>
              <a:buChar char="q"/>
            </a:pPr>
            <a:endParaRPr lang="en-US" dirty="0"/>
          </a:p>
          <a:p>
            <a:pPr algn="just">
              <a:buFont typeface="Wingdings" pitchFamily="2" charset="2"/>
              <a:buChar char="q"/>
            </a:pPr>
            <a:r>
              <a:rPr lang="en-US" dirty="0"/>
              <a:t> Manually maintained operations were computerized. Thus the system created to overcome the problems effectively without any corrupted data or information. The system is strong enough to withstand regressive yearly operations under conditions where the database is maintained and cleared over a certain time of span.</a:t>
            </a:r>
          </a:p>
          <a:p>
            <a:endParaRPr lang="en-US" dirty="0"/>
          </a:p>
        </p:txBody>
      </p:sp>
      <p:pic>
        <p:nvPicPr>
          <p:cNvPr id="6" name="Picture 6" descr="E:\htmlll\javappt\images (4).jpg"/>
          <p:cNvPicPr>
            <a:picLocks noChangeAspect="1" noChangeArrowheads="1"/>
          </p:cNvPicPr>
          <p:nvPr/>
        </p:nvPicPr>
        <p:blipFill>
          <a:blip r:embed="rId3"/>
          <a:srcRect t="14703" r="4120" b="6878"/>
          <a:stretch>
            <a:fillRect/>
          </a:stretch>
        </p:blipFill>
        <p:spPr bwMode="auto">
          <a:xfrm>
            <a:off x="381000" y="0"/>
            <a:ext cx="2286000" cy="1219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descr="E:\htmlll\javappt\download (3).png"/>
          <p:cNvPicPr>
            <a:picLocks noChangeAspect="1" noChangeArrowheads="1"/>
          </p:cNvPicPr>
          <p:nvPr/>
        </p:nvPicPr>
        <p:blipFill>
          <a:blip r:embed="rId2">
            <a:duotone>
              <a:schemeClr val="bg2">
                <a:shade val="45000"/>
                <a:satMod val="135000"/>
              </a:schemeClr>
              <a:prstClr val="white"/>
            </a:duotone>
          </a:blip>
          <a:srcRect r="48889" b="9184"/>
          <a:stretch>
            <a:fillRect/>
          </a:stretch>
        </p:blipFill>
        <p:spPr bwMode="auto">
          <a:xfrm>
            <a:off x="2743200" y="0"/>
            <a:ext cx="3505200" cy="6096000"/>
          </a:xfrm>
          <a:prstGeom prst="rect">
            <a:avLst/>
          </a:prstGeom>
          <a:noFill/>
        </p:spPr>
      </p:pic>
      <p:sp>
        <p:nvSpPr>
          <p:cNvPr id="3" name="TextBox 2"/>
          <p:cNvSpPr txBox="1"/>
          <p:nvPr/>
        </p:nvSpPr>
        <p:spPr>
          <a:xfrm>
            <a:off x="1524000" y="2895600"/>
            <a:ext cx="6096000" cy="1569660"/>
          </a:xfrm>
          <a:prstGeom prst="rect">
            <a:avLst/>
          </a:prstGeom>
          <a:noFill/>
        </p:spPr>
        <p:txBody>
          <a:bodyPr wrap="square" rtlCol="0">
            <a:spAutoFit/>
          </a:bodyPr>
          <a:lstStyle/>
          <a:p>
            <a:r>
              <a:rPr lang="en-US" sz="9600" dirty="0"/>
              <a:t>THANKYOU</a:t>
            </a:r>
          </a:p>
        </p:txBody>
      </p:sp>
      <p:pic>
        <p:nvPicPr>
          <p:cNvPr id="11266" name="Picture 2" descr="E:\htmlll\javappt\images.png"/>
          <p:cNvPicPr>
            <a:picLocks noChangeAspect="1" noChangeArrowheads="1"/>
          </p:cNvPicPr>
          <p:nvPr/>
        </p:nvPicPr>
        <p:blipFill>
          <a:blip r:embed="rId3"/>
          <a:srcRect/>
          <a:stretch>
            <a:fillRect/>
          </a:stretch>
        </p:blipFill>
        <p:spPr bwMode="auto">
          <a:xfrm>
            <a:off x="228600" y="152400"/>
            <a:ext cx="2733675" cy="2514600"/>
          </a:xfrm>
          <a:prstGeom prst="rect">
            <a:avLst/>
          </a:prstGeom>
          <a:noFill/>
        </p:spPr>
      </p:pic>
      <p:pic>
        <p:nvPicPr>
          <p:cNvPr id="11267" name="Picture 3" descr="E:\htmlll\javappt\download (2).png"/>
          <p:cNvPicPr>
            <a:picLocks noChangeAspect="1" noChangeArrowheads="1"/>
          </p:cNvPicPr>
          <p:nvPr/>
        </p:nvPicPr>
        <p:blipFill>
          <a:blip r:embed="rId4"/>
          <a:srcRect/>
          <a:stretch>
            <a:fillRect/>
          </a:stretch>
        </p:blipFill>
        <p:spPr bwMode="auto">
          <a:xfrm>
            <a:off x="6477000" y="285750"/>
            <a:ext cx="2381250" cy="19240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htmlll\New folder\libpro\lrr8.jpg"/>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762000" y="1447800"/>
            <a:ext cx="7696200" cy="5410200"/>
          </a:xfrm>
          <a:prstGeom prst="rect">
            <a:avLst/>
          </a:prstGeom>
          <a:noFill/>
        </p:spPr>
      </p:pic>
      <p:sp>
        <p:nvSpPr>
          <p:cNvPr id="2" name="Title 1"/>
          <p:cNvSpPr>
            <a:spLocks noGrp="1"/>
          </p:cNvSpPr>
          <p:nvPr>
            <p:ph type="title"/>
          </p:nvPr>
        </p:nvSpPr>
        <p:spPr/>
        <p:txBody>
          <a:bodyPr/>
          <a:lstStyle/>
          <a:p>
            <a:pPr algn="ctr"/>
            <a:r>
              <a:rPr lang="en-US" b="1" dirty="0"/>
              <a:t>PURPOSE</a:t>
            </a:r>
          </a:p>
        </p:txBody>
      </p:sp>
      <p:sp>
        <p:nvSpPr>
          <p:cNvPr id="3" name="TextBox 2"/>
          <p:cNvSpPr txBox="1"/>
          <p:nvPr/>
        </p:nvSpPr>
        <p:spPr>
          <a:xfrm>
            <a:off x="533400" y="2243078"/>
            <a:ext cx="8305800" cy="2862322"/>
          </a:xfrm>
          <a:prstGeom prst="rect">
            <a:avLst/>
          </a:prstGeom>
          <a:noFill/>
        </p:spPr>
        <p:txBody>
          <a:bodyPr wrap="square" rtlCol="0">
            <a:spAutoFit/>
          </a:bodyPr>
          <a:lstStyle/>
          <a:p>
            <a:pPr>
              <a:buFont typeface="Wingdings" pitchFamily="2" charset="2"/>
              <a:buChar char="q"/>
            </a:pPr>
            <a:r>
              <a:rPr lang="en-US" sz="2000" dirty="0"/>
              <a:t> The purpose of this project is provide a friendly environment to maintain the details of books, librarian and members.</a:t>
            </a:r>
          </a:p>
          <a:p>
            <a:pPr>
              <a:buFont typeface="Wingdings" pitchFamily="2" charset="2"/>
              <a:buChar char="q"/>
            </a:pPr>
            <a:endParaRPr lang="en-US" sz="2000" dirty="0"/>
          </a:p>
          <a:p>
            <a:pPr>
              <a:buFont typeface="Wingdings" pitchFamily="2" charset="2"/>
              <a:buChar char="q"/>
            </a:pPr>
            <a:r>
              <a:rPr lang="en-US" sz="2000" dirty="0"/>
              <a:t> The main purpose of this project is to maintain easy circulation system using computers and to provide different reports.</a:t>
            </a:r>
          </a:p>
          <a:p>
            <a:pPr>
              <a:buFont typeface="Wingdings" pitchFamily="2" charset="2"/>
              <a:buChar char="q"/>
            </a:pPr>
            <a:endParaRPr lang="en-US" sz="2000" dirty="0"/>
          </a:p>
          <a:p>
            <a:pPr>
              <a:buFont typeface="Wingdings" pitchFamily="2" charset="2"/>
              <a:buChar char="q"/>
            </a:pPr>
            <a:r>
              <a:rPr lang="en-US" sz="2000" dirty="0"/>
              <a:t> This project is basically updating the manual library system into a software based application so that the users can know the details of their account availability of books etc.</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htmlll\New folder\libpro\m1.jpg"/>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4762500" y="1676401"/>
            <a:ext cx="2857500" cy="5181600"/>
          </a:xfrm>
          <a:prstGeom prst="rect">
            <a:avLst/>
          </a:prstGeom>
          <a:noFill/>
        </p:spPr>
      </p:pic>
      <p:sp>
        <p:nvSpPr>
          <p:cNvPr id="2" name="Title 1"/>
          <p:cNvSpPr>
            <a:spLocks noGrp="1"/>
          </p:cNvSpPr>
          <p:nvPr>
            <p:ph type="title"/>
          </p:nvPr>
        </p:nvSpPr>
        <p:spPr/>
        <p:txBody>
          <a:bodyPr/>
          <a:lstStyle/>
          <a:p>
            <a:pPr algn="ctr"/>
            <a:r>
              <a:rPr lang="en-US" b="1" dirty="0"/>
              <a:t>NEED FOR A NEW SYSTEM</a:t>
            </a:r>
            <a:endParaRPr lang="en-US" dirty="0"/>
          </a:p>
        </p:txBody>
      </p:sp>
      <p:sp>
        <p:nvSpPr>
          <p:cNvPr id="3" name="TextBox 2"/>
          <p:cNvSpPr txBox="1"/>
          <p:nvPr/>
        </p:nvSpPr>
        <p:spPr>
          <a:xfrm>
            <a:off x="533400" y="1905000"/>
            <a:ext cx="8153400" cy="2862322"/>
          </a:xfrm>
          <a:prstGeom prst="rect">
            <a:avLst/>
          </a:prstGeom>
          <a:noFill/>
        </p:spPr>
        <p:txBody>
          <a:bodyPr wrap="square" rtlCol="0">
            <a:spAutoFit/>
          </a:bodyPr>
          <a:lstStyle/>
          <a:p>
            <a:pPr>
              <a:buFont typeface="Wingdings" pitchFamily="2" charset="2"/>
              <a:buChar char="q"/>
            </a:pPr>
            <a:r>
              <a:rPr lang="en-US" sz="2000" dirty="0"/>
              <a:t>Time consuming.</a:t>
            </a:r>
          </a:p>
          <a:p>
            <a:pPr>
              <a:buFont typeface="Wingdings" pitchFamily="2" charset="2"/>
              <a:buChar char="q"/>
            </a:pPr>
            <a:endParaRPr lang="en-US" sz="2000" dirty="0"/>
          </a:p>
          <a:p>
            <a:pPr>
              <a:buFont typeface="Wingdings" pitchFamily="2" charset="2"/>
              <a:buChar char="q"/>
            </a:pPr>
            <a:r>
              <a:rPr lang="en-US" sz="2000" dirty="0"/>
              <a:t>Searching challenging task.</a:t>
            </a:r>
          </a:p>
          <a:p>
            <a:pPr>
              <a:buFont typeface="Wingdings" pitchFamily="2" charset="2"/>
              <a:buChar char="q"/>
            </a:pPr>
            <a:endParaRPr lang="en-US" sz="2000" dirty="0"/>
          </a:p>
          <a:p>
            <a:pPr>
              <a:buFont typeface="Wingdings" pitchFamily="2" charset="2"/>
              <a:buChar char="q"/>
            </a:pPr>
            <a:r>
              <a:rPr lang="en-US" sz="2000" dirty="0"/>
              <a:t>To calculate penalty for late coming.</a:t>
            </a:r>
          </a:p>
          <a:p>
            <a:pPr>
              <a:buFont typeface="Wingdings" pitchFamily="2" charset="2"/>
              <a:buChar char="q"/>
            </a:pPr>
            <a:endParaRPr lang="en-US" sz="2000" dirty="0"/>
          </a:p>
          <a:p>
            <a:pPr>
              <a:buFont typeface="Wingdings" pitchFamily="2" charset="2"/>
              <a:buChar char="q"/>
            </a:pPr>
            <a:r>
              <a:rPr lang="en-US" sz="2000" dirty="0"/>
              <a:t>Generating reports is complex.</a:t>
            </a:r>
          </a:p>
          <a:p>
            <a:pPr>
              <a:buFont typeface="Wingdings" pitchFamily="2" charset="2"/>
              <a:buChar char="q"/>
            </a:pPr>
            <a:endParaRPr lang="en-US" sz="2000" dirty="0"/>
          </a:p>
          <a:p>
            <a:pPr>
              <a:buFont typeface="Wingdings" pitchFamily="2" charset="2"/>
              <a:buChar char="q"/>
            </a:pPr>
            <a:r>
              <a:rPr lang="en-US" sz="2000" dirty="0"/>
              <a:t>Maintaining register is complex.</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htmlll\New folder\libpro\p1.jpg"/>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2362200" y="1600200"/>
            <a:ext cx="4267200" cy="4800600"/>
          </a:xfrm>
          <a:prstGeom prst="rect">
            <a:avLst/>
          </a:prstGeom>
          <a:noFill/>
        </p:spPr>
      </p:pic>
      <p:sp>
        <p:nvSpPr>
          <p:cNvPr id="2" name="Title 1"/>
          <p:cNvSpPr>
            <a:spLocks noGrp="1"/>
          </p:cNvSpPr>
          <p:nvPr>
            <p:ph type="title"/>
          </p:nvPr>
        </p:nvSpPr>
        <p:spPr/>
        <p:txBody>
          <a:bodyPr/>
          <a:lstStyle/>
          <a:p>
            <a:pPr algn="ctr"/>
            <a:r>
              <a:rPr lang="en-US" b="1" dirty="0"/>
              <a:t>Objectives Of The Project</a:t>
            </a:r>
          </a:p>
        </p:txBody>
      </p:sp>
      <p:sp>
        <p:nvSpPr>
          <p:cNvPr id="3" name="TextBox 2"/>
          <p:cNvSpPr txBox="1"/>
          <p:nvPr/>
        </p:nvSpPr>
        <p:spPr>
          <a:xfrm>
            <a:off x="457200" y="1600200"/>
            <a:ext cx="8001000" cy="1631216"/>
          </a:xfrm>
          <a:prstGeom prst="rect">
            <a:avLst/>
          </a:prstGeom>
          <a:noFill/>
        </p:spPr>
        <p:txBody>
          <a:bodyPr wrap="square" rtlCol="0">
            <a:spAutoFit/>
          </a:bodyPr>
          <a:lstStyle/>
          <a:p>
            <a:r>
              <a:rPr lang="en-US" dirty="0"/>
              <a:t>                                             </a:t>
            </a:r>
            <a:r>
              <a:rPr lang="en-US" sz="2800" b="1" dirty="0"/>
              <a:t>Basic Objectives</a:t>
            </a:r>
          </a:p>
          <a:p>
            <a:pPr>
              <a:buFont typeface="Wingdings" pitchFamily="2" charset="2"/>
              <a:buChar char="q"/>
            </a:pPr>
            <a:r>
              <a:rPr lang="en-US" dirty="0"/>
              <a:t> More Accuracy</a:t>
            </a:r>
          </a:p>
          <a:p>
            <a:pPr algn="ctr">
              <a:buFont typeface="Wingdings" pitchFamily="2" charset="2"/>
              <a:buChar char="q"/>
            </a:pPr>
            <a:endParaRPr lang="en-US" dirty="0"/>
          </a:p>
          <a:p>
            <a:pPr>
              <a:buFont typeface="Wingdings" pitchFamily="2" charset="2"/>
              <a:buChar char="q"/>
            </a:pPr>
            <a:r>
              <a:rPr lang="en-US" dirty="0"/>
              <a:t> Speed improvement</a:t>
            </a:r>
          </a:p>
          <a:p>
            <a:pPr>
              <a:buFont typeface="Wingdings" pitchFamily="2" charset="2"/>
              <a:buChar char="q"/>
            </a:pPr>
            <a:endParaRPr lang="en-US" dirty="0"/>
          </a:p>
        </p:txBody>
      </p:sp>
      <p:sp>
        <p:nvSpPr>
          <p:cNvPr id="4" name="TextBox 3"/>
          <p:cNvSpPr txBox="1"/>
          <p:nvPr/>
        </p:nvSpPr>
        <p:spPr>
          <a:xfrm>
            <a:off x="457200" y="3758386"/>
            <a:ext cx="8229600" cy="2185214"/>
          </a:xfrm>
          <a:prstGeom prst="rect">
            <a:avLst/>
          </a:prstGeom>
          <a:noFill/>
        </p:spPr>
        <p:txBody>
          <a:bodyPr wrap="square" rtlCol="0">
            <a:spAutoFit/>
          </a:bodyPr>
          <a:lstStyle/>
          <a:p>
            <a:r>
              <a:rPr lang="en-US" dirty="0"/>
              <a:t>                                                </a:t>
            </a:r>
            <a:r>
              <a:rPr lang="en-US" sz="2800" b="1" dirty="0"/>
              <a:t>Other Objectives</a:t>
            </a:r>
          </a:p>
          <a:p>
            <a:pPr>
              <a:buFont typeface="Wingdings" pitchFamily="2" charset="2"/>
              <a:buChar char="q"/>
            </a:pPr>
            <a:r>
              <a:rPr lang="en-US" dirty="0"/>
              <a:t> The System will handle the maintenance of data.</a:t>
            </a:r>
          </a:p>
          <a:p>
            <a:pPr>
              <a:buFont typeface="Wingdings" pitchFamily="2" charset="2"/>
              <a:buChar char="q"/>
            </a:pPr>
            <a:endParaRPr lang="en-US" dirty="0"/>
          </a:p>
          <a:p>
            <a:pPr>
              <a:buFont typeface="Wingdings" pitchFamily="2" charset="2"/>
              <a:buChar char="q"/>
            </a:pPr>
            <a:r>
              <a:rPr lang="en-US" dirty="0"/>
              <a:t> It handle entire transaction of book registration till issue of the book.</a:t>
            </a:r>
          </a:p>
          <a:p>
            <a:pPr>
              <a:buFont typeface="Wingdings" pitchFamily="2" charset="2"/>
              <a:buChar char="q"/>
            </a:pPr>
            <a:endParaRPr lang="en-US" dirty="0"/>
          </a:p>
          <a:p>
            <a:pPr>
              <a:buFont typeface="Wingdings" pitchFamily="2" charset="2"/>
              <a:buChar char="q"/>
            </a:pPr>
            <a:r>
              <a:rPr lang="en-US" dirty="0"/>
              <a:t> Book wise search can be performed.</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3200" y="228600"/>
            <a:ext cx="914400" cy="408623"/>
          </a:xfrm>
          <a:prstGeom prst="flowChartAlternateProcess">
            <a:avLst/>
          </a:prstGeom>
          <a:ln/>
          <a:scene3d>
            <a:camera prst="orthographicFront"/>
            <a:lightRig rig="threePt" dir="t"/>
          </a:scene3d>
          <a:sp3d>
            <a:bevelT w="165100" prst="coolSlant"/>
          </a:sp3d>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solidFill>
                  <a:schemeClr val="bg1">
                    <a:lumMod val="10000"/>
                  </a:schemeClr>
                </a:solidFill>
              </a:rPr>
              <a:t>Start</a:t>
            </a:r>
          </a:p>
        </p:txBody>
      </p:sp>
      <p:cxnSp>
        <p:nvCxnSpPr>
          <p:cNvPr id="6" name="Straight Arrow Connector 5"/>
          <p:cNvCxnSpPr>
            <a:endCxn id="8" idx="0"/>
          </p:cNvCxnSpPr>
          <p:nvPr/>
        </p:nvCxnSpPr>
        <p:spPr>
          <a:xfrm rot="5400000">
            <a:off x="2980944" y="829056"/>
            <a:ext cx="438912" cy="1588"/>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2743200" y="1066800"/>
            <a:ext cx="914400" cy="408623"/>
          </a:xfrm>
          <a:prstGeom prst="flowChartAlternateProcess">
            <a:avLst/>
          </a:prstGeom>
          <a:solidFill>
            <a:srgbClr val="87BFD3"/>
          </a:solidFill>
          <a:scene3d>
            <a:camera prst="orthographicFront"/>
            <a:lightRig rig="threePt" dir="t"/>
          </a:scene3d>
          <a:sp3d>
            <a:bevelT w="165100" prst="coolSlant"/>
          </a:sp3d>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solidFill>
                  <a:schemeClr val="bg1">
                    <a:lumMod val="10000"/>
                  </a:schemeClr>
                </a:solidFill>
              </a:rPr>
              <a:t>Login</a:t>
            </a:r>
          </a:p>
        </p:txBody>
      </p:sp>
      <p:sp>
        <p:nvSpPr>
          <p:cNvPr id="33" name="TextBox 32"/>
          <p:cNvSpPr txBox="1"/>
          <p:nvPr/>
        </p:nvSpPr>
        <p:spPr>
          <a:xfrm>
            <a:off x="4114800" y="1066801"/>
            <a:ext cx="1752600" cy="408623"/>
          </a:xfrm>
          <a:prstGeom prst="flowChartAlternateProcess">
            <a:avLst/>
          </a:prstGeom>
          <a:scene3d>
            <a:camera prst="orthographicFront"/>
            <a:lightRig rig="threePt" dir="t"/>
          </a:scene3d>
          <a:sp3d>
            <a:bevelT w="165100" prst="coolSlant"/>
          </a:sp3d>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solidFill>
                  <a:schemeClr val="bg1">
                    <a:lumMod val="10000"/>
                  </a:schemeClr>
                </a:solidFill>
              </a:rPr>
              <a:t>Forget Password</a:t>
            </a:r>
          </a:p>
        </p:txBody>
      </p:sp>
      <p:sp>
        <p:nvSpPr>
          <p:cNvPr id="34" name="TextBox 33"/>
          <p:cNvSpPr txBox="1"/>
          <p:nvPr/>
        </p:nvSpPr>
        <p:spPr>
          <a:xfrm>
            <a:off x="1066800" y="1066800"/>
            <a:ext cx="1143000" cy="408623"/>
          </a:xfrm>
          <a:prstGeom prst="flowChartAlternateProcess">
            <a:avLst/>
          </a:prstGeom>
          <a:scene3d>
            <a:camera prst="orthographicFront"/>
            <a:lightRig rig="threePt" dir="t"/>
          </a:scene3d>
          <a:sp3d>
            <a:bevelT w="165100" prst="coolSlant"/>
          </a:sp3d>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solidFill>
                  <a:schemeClr val="bg1">
                    <a:lumMod val="10000"/>
                  </a:schemeClr>
                </a:solidFill>
              </a:rPr>
              <a:t>New User</a:t>
            </a:r>
          </a:p>
        </p:txBody>
      </p:sp>
      <p:cxnSp>
        <p:nvCxnSpPr>
          <p:cNvPr id="35" name="Straight Arrow Connector 34"/>
          <p:cNvCxnSpPr/>
          <p:nvPr/>
        </p:nvCxnSpPr>
        <p:spPr>
          <a:xfrm rot="5400000">
            <a:off x="1989616" y="2673824"/>
            <a:ext cx="2423160" cy="1591"/>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2743200" y="3934777"/>
            <a:ext cx="914400" cy="408623"/>
          </a:xfrm>
          <a:prstGeom prst="flowChartAlternateProcess">
            <a:avLst/>
          </a:prstGeom>
          <a:scene3d>
            <a:camera prst="orthographicFront"/>
            <a:lightRig rig="threePt" dir="t"/>
          </a:scene3d>
          <a:sp3d>
            <a:bevelT w="165100" prst="coolSlant"/>
          </a:sp3d>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solidFill>
                  <a:schemeClr val="bg1">
                    <a:lumMod val="10000"/>
                  </a:schemeClr>
                </a:solidFill>
              </a:rPr>
              <a:t>Menu</a:t>
            </a:r>
          </a:p>
        </p:txBody>
      </p:sp>
      <p:sp>
        <p:nvSpPr>
          <p:cNvPr id="38" name="TextBox 37"/>
          <p:cNvSpPr txBox="1"/>
          <p:nvPr/>
        </p:nvSpPr>
        <p:spPr>
          <a:xfrm>
            <a:off x="5943600" y="106740"/>
            <a:ext cx="3200400"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Andalus" pitchFamily="18" charset="-78"/>
                <a:cs typeface="Andalus" pitchFamily="18" charset="-78"/>
              </a:rPr>
              <a:t>QUICK OVERVIEW</a:t>
            </a:r>
          </a:p>
        </p:txBody>
      </p:sp>
      <p:sp>
        <p:nvSpPr>
          <p:cNvPr id="39" name="TextBox 38"/>
          <p:cNvSpPr txBox="1"/>
          <p:nvPr/>
        </p:nvSpPr>
        <p:spPr>
          <a:xfrm>
            <a:off x="152400" y="1877377"/>
            <a:ext cx="1216152"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Book</a:t>
            </a:r>
          </a:p>
        </p:txBody>
      </p:sp>
      <p:sp>
        <p:nvSpPr>
          <p:cNvPr id="41" name="TextBox 40"/>
          <p:cNvSpPr txBox="1"/>
          <p:nvPr/>
        </p:nvSpPr>
        <p:spPr>
          <a:xfrm>
            <a:off x="152400" y="4038600"/>
            <a:ext cx="1216152"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Librarian</a:t>
            </a:r>
          </a:p>
        </p:txBody>
      </p:sp>
      <p:sp>
        <p:nvSpPr>
          <p:cNvPr id="45" name="TextBox 44"/>
          <p:cNvSpPr txBox="1"/>
          <p:nvPr/>
        </p:nvSpPr>
        <p:spPr>
          <a:xfrm>
            <a:off x="1219200" y="5257800"/>
            <a:ext cx="1216152"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Quit</a:t>
            </a:r>
          </a:p>
        </p:txBody>
      </p:sp>
      <p:cxnSp>
        <p:nvCxnSpPr>
          <p:cNvPr id="50" name="Straight Arrow Connector 49"/>
          <p:cNvCxnSpPr/>
          <p:nvPr/>
        </p:nvCxnSpPr>
        <p:spPr>
          <a:xfrm rot="10800000">
            <a:off x="2209800" y="1271112"/>
            <a:ext cx="502920" cy="1588"/>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8" idx="3"/>
            <a:endCxn id="33" idx="1"/>
          </p:cNvCxnSpPr>
          <p:nvPr/>
        </p:nvCxnSpPr>
        <p:spPr>
          <a:xfrm>
            <a:off x="3657600" y="1271112"/>
            <a:ext cx="457200" cy="1"/>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81000" y="2438400"/>
            <a:ext cx="12954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Book Entries</a:t>
            </a:r>
          </a:p>
        </p:txBody>
      </p:sp>
      <p:sp>
        <p:nvSpPr>
          <p:cNvPr id="70" name="TextBox 69"/>
          <p:cNvSpPr txBox="1"/>
          <p:nvPr/>
        </p:nvSpPr>
        <p:spPr>
          <a:xfrm>
            <a:off x="381000" y="2907268"/>
            <a:ext cx="12954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Book Issue</a:t>
            </a:r>
          </a:p>
        </p:txBody>
      </p:sp>
      <p:sp>
        <p:nvSpPr>
          <p:cNvPr id="71" name="TextBox 70"/>
          <p:cNvSpPr txBox="1"/>
          <p:nvPr/>
        </p:nvSpPr>
        <p:spPr>
          <a:xfrm>
            <a:off x="381000" y="3364468"/>
            <a:ext cx="12954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Book Return</a:t>
            </a:r>
          </a:p>
        </p:txBody>
      </p:sp>
      <p:cxnSp>
        <p:nvCxnSpPr>
          <p:cNvPr id="73" name="Shape 72"/>
          <p:cNvCxnSpPr>
            <a:endCxn id="69" idx="1"/>
          </p:cNvCxnSpPr>
          <p:nvPr/>
        </p:nvCxnSpPr>
        <p:spPr>
          <a:xfrm rot="16200000" flipH="1">
            <a:off x="98167" y="2340233"/>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75" name="Shape 74"/>
          <p:cNvCxnSpPr>
            <a:endCxn id="70" idx="1"/>
          </p:cNvCxnSpPr>
          <p:nvPr/>
        </p:nvCxnSpPr>
        <p:spPr>
          <a:xfrm rot="16200000" flipH="1">
            <a:off x="-136267" y="2574667"/>
            <a:ext cx="805934"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77" name="Shape 76"/>
          <p:cNvCxnSpPr>
            <a:endCxn id="71" idx="1"/>
          </p:cNvCxnSpPr>
          <p:nvPr/>
        </p:nvCxnSpPr>
        <p:spPr>
          <a:xfrm rot="16200000" flipH="1">
            <a:off x="-364867" y="2803267"/>
            <a:ext cx="1263134"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sp>
        <p:nvSpPr>
          <p:cNvPr id="101" name="TextBox 100"/>
          <p:cNvSpPr txBox="1"/>
          <p:nvPr/>
        </p:nvSpPr>
        <p:spPr>
          <a:xfrm>
            <a:off x="457200" y="4572000"/>
            <a:ext cx="18288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Change Password</a:t>
            </a:r>
          </a:p>
        </p:txBody>
      </p:sp>
      <p:cxnSp>
        <p:nvCxnSpPr>
          <p:cNvPr id="102" name="Shape 101"/>
          <p:cNvCxnSpPr>
            <a:endCxn id="101" idx="1"/>
          </p:cNvCxnSpPr>
          <p:nvPr/>
        </p:nvCxnSpPr>
        <p:spPr>
          <a:xfrm rot="16200000" flipH="1">
            <a:off x="174367" y="4473833"/>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sp>
        <p:nvSpPr>
          <p:cNvPr id="110" name="TextBox 109"/>
          <p:cNvSpPr txBox="1"/>
          <p:nvPr/>
        </p:nvSpPr>
        <p:spPr>
          <a:xfrm>
            <a:off x="1524000" y="5791200"/>
            <a:ext cx="15240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Change User</a:t>
            </a:r>
          </a:p>
        </p:txBody>
      </p:sp>
      <p:sp>
        <p:nvSpPr>
          <p:cNvPr id="111" name="TextBox 110"/>
          <p:cNvSpPr txBox="1"/>
          <p:nvPr/>
        </p:nvSpPr>
        <p:spPr>
          <a:xfrm>
            <a:off x="1524000" y="6260068"/>
            <a:ext cx="15240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Close</a:t>
            </a:r>
          </a:p>
        </p:txBody>
      </p:sp>
      <p:cxnSp>
        <p:nvCxnSpPr>
          <p:cNvPr id="112" name="Shape 111"/>
          <p:cNvCxnSpPr>
            <a:endCxn id="110" idx="1"/>
          </p:cNvCxnSpPr>
          <p:nvPr/>
        </p:nvCxnSpPr>
        <p:spPr>
          <a:xfrm rot="16200000" flipH="1">
            <a:off x="1241167" y="5693033"/>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13" name="Shape 112"/>
          <p:cNvCxnSpPr>
            <a:endCxn id="111" idx="1"/>
          </p:cNvCxnSpPr>
          <p:nvPr/>
        </p:nvCxnSpPr>
        <p:spPr>
          <a:xfrm rot="16200000" flipH="1">
            <a:off x="1006733" y="5927467"/>
            <a:ext cx="805934"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17" name="Shape 116"/>
          <p:cNvCxnSpPr>
            <a:endCxn id="45" idx="3"/>
          </p:cNvCxnSpPr>
          <p:nvPr/>
        </p:nvCxnSpPr>
        <p:spPr>
          <a:xfrm rot="5400000">
            <a:off x="2106120" y="4672632"/>
            <a:ext cx="1118712" cy="460248"/>
          </a:xfrm>
          <a:prstGeom prst="bentConnector2">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122" name="TextBox 121"/>
          <p:cNvSpPr txBox="1"/>
          <p:nvPr/>
        </p:nvSpPr>
        <p:spPr>
          <a:xfrm>
            <a:off x="5943600" y="2029776"/>
            <a:ext cx="1219200"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Member</a:t>
            </a:r>
          </a:p>
        </p:txBody>
      </p:sp>
      <p:sp>
        <p:nvSpPr>
          <p:cNvPr id="123" name="TextBox 122"/>
          <p:cNvSpPr txBox="1"/>
          <p:nvPr/>
        </p:nvSpPr>
        <p:spPr>
          <a:xfrm>
            <a:off x="7394448" y="3810000"/>
            <a:ext cx="1216152"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Report</a:t>
            </a:r>
          </a:p>
        </p:txBody>
      </p:sp>
      <p:sp>
        <p:nvSpPr>
          <p:cNvPr id="124" name="TextBox 123"/>
          <p:cNvSpPr txBox="1"/>
          <p:nvPr/>
        </p:nvSpPr>
        <p:spPr>
          <a:xfrm>
            <a:off x="6099048" y="5726667"/>
            <a:ext cx="1216152" cy="408623"/>
          </a:xfrm>
          <a:prstGeom prst="flowChartAlternateProcess">
            <a:avLst/>
          </a:prstGeom>
          <a:solidFill>
            <a:srgbClr val="B6C5A3"/>
          </a:solidFill>
          <a:ln w="57150">
            <a:solidFill>
              <a:schemeClr val="bg2">
                <a:lumMod val="20000"/>
                <a:lumOff val="8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About</a:t>
            </a:r>
          </a:p>
        </p:txBody>
      </p:sp>
      <p:sp>
        <p:nvSpPr>
          <p:cNvPr id="126" name="TextBox 125"/>
          <p:cNvSpPr txBox="1"/>
          <p:nvPr/>
        </p:nvSpPr>
        <p:spPr>
          <a:xfrm>
            <a:off x="6248400" y="2590800"/>
            <a:ext cx="15240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New Member</a:t>
            </a:r>
          </a:p>
        </p:txBody>
      </p:sp>
      <p:sp>
        <p:nvSpPr>
          <p:cNvPr id="127" name="TextBox 126"/>
          <p:cNvSpPr txBox="1"/>
          <p:nvPr/>
        </p:nvSpPr>
        <p:spPr>
          <a:xfrm>
            <a:off x="6248400" y="3059668"/>
            <a:ext cx="15240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Delete</a:t>
            </a:r>
          </a:p>
        </p:txBody>
      </p:sp>
      <p:cxnSp>
        <p:nvCxnSpPr>
          <p:cNvPr id="128" name="Shape 127"/>
          <p:cNvCxnSpPr>
            <a:endCxn id="126" idx="1"/>
          </p:cNvCxnSpPr>
          <p:nvPr/>
        </p:nvCxnSpPr>
        <p:spPr>
          <a:xfrm rot="16200000" flipH="1">
            <a:off x="5965567" y="2492633"/>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29" name="Shape 128"/>
          <p:cNvCxnSpPr>
            <a:endCxn id="127" idx="1"/>
          </p:cNvCxnSpPr>
          <p:nvPr/>
        </p:nvCxnSpPr>
        <p:spPr>
          <a:xfrm rot="16200000" flipH="1">
            <a:off x="5731133" y="2727067"/>
            <a:ext cx="805934"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30" name="Elbow Connector 129"/>
          <p:cNvCxnSpPr/>
          <p:nvPr/>
        </p:nvCxnSpPr>
        <p:spPr>
          <a:xfrm>
            <a:off x="3657600" y="4038600"/>
            <a:ext cx="3733800" cy="1588"/>
          </a:xfrm>
          <a:prstGeom prst="bentConnector3">
            <a:avLst>
              <a:gd name="adj1" fmla="val 50000"/>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131" name="TextBox 130"/>
          <p:cNvSpPr txBox="1"/>
          <p:nvPr/>
        </p:nvSpPr>
        <p:spPr>
          <a:xfrm>
            <a:off x="7696200" y="4343401"/>
            <a:ext cx="12954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Book List</a:t>
            </a:r>
          </a:p>
        </p:txBody>
      </p:sp>
      <p:sp>
        <p:nvSpPr>
          <p:cNvPr id="132" name="TextBox 131"/>
          <p:cNvSpPr txBox="1"/>
          <p:nvPr/>
        </p:nvSpPr>
        <p:spPr>
          <a:xfrm>
            <a:off x="7696200" y="4812269"/>
            <a:ext cx="12954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Member List</a:t>
            </a:r>
          </a:p>
        </p:txBody>
      </p:sp>
      <p:cxnSp>
        <p:nvCxnSpPr>
          <p:cNvPr id="133" name="Shape 132"/>
          <p:cNvCxnSpPr>
            <a:endCxn id="131" idx="1"/>
          </p:cNvCxnSpPr>
          <p:nvPr/>
        </p:nvCxnSpPr>
        <p:spPr>
          <a:xfrm rot="16200000" flipH="1">
            <a:off x="7413367" y="4245234"/>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34" name="Shape 133"/>
          <p:cNvCxnSpPr>
            <a:endCxn id="132" idx="1"/>
          </p:cNvCxnSpPr>
          <p:nvPr/>
        </p:nvCxnSpPr>
        <p:spPr>
          <a:xfrm rot="16200000" flipH="1">
            <a:off x="7178933" y="4479668"/>
            <a:ext cx="805934"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sp>
        <p:nvSpPr>
          <p:cNvPr id="135" name="TextBox 134"/>
          <p:cNvSpPr txBox="1"/>
          <p:nvPr/>
        </p:nvSpPr>
        <p:spPr>
          <a:xfrm>
            <a:off x="6629400" y="6260068"/>
            <a:ext cx="1524000" cy="369332"/>
          </a:xfrm>
          <a:prstGeom prst="rect">
            <a:avLst/>
          </a:prstGeom>
          <a:scene3d>
            <a:camera prst="orthographicFront"/>
            <a:lightRig rig="threePt" dir="t"/>
          </a:scene3d>
          <a:sp3d>
            <a:bevelT w="152400" h="50800" prst="softRound"/>
          </a:sp3d>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About System</a:t>
            </a:r>
          </a:p>
        </p:txBody>
      </p:sp>
      <p:cxnSp>
        <p:nvCxnSpPr>
          <p:cNvPr id="136" name="Shape 135"/>
          <p:cNvCxnSpPr>
            <a:endCxn id="135" idx="1"/>
          </p:cNvCxnSpPr>
          <p:nvPr/>
        </p:nvCxnSpPr>
        <p:spPr>
          <a:xfrm rot="16200000" flipH="1">
            <a:off x="6346567" y="6161901"/>
            <a:ext cx="337066" cy="228600"/>
          </a:xfrm>
          <a:prstGeom prst="bentConnector2">
            <a:avLst/>
          </a:prstGeom>
          <a:ln w="19050">
            <a:solidFill>
              <a:srgbClr val="8A8A8A"/>
            </a:solidFill>
            <a:tailEnd type="arrow"/>
          </a:ln>
        </p:spPr>
        <p:style>
          <a:lnRef idx="1">
            <a:schemeClr val="dk1"/>
          </a:lnRef>
          <a:fillRef idx="0">
            <a:schemeClr val="dk1"/>
          </a:fillRef>
          <a:effectRef idx="0">
            <a:schemeClr val="dk1"/>
          </a:effectRef>
          <a:fontRef idx="minor">
            <a:schemeClr val="tx1"/>
          </a:fontRef>
        </p:style>
      </p:cxnSp>
      <p:cxnSp>
        <p:nvCxnSpPr>
          <p:cNvPr id="137" name="Shape 136"/>
          <p:cNvCxnSpPr/>
          <p:nvPr/>
        </p:nvCxnSpPr>
        <p:spPr>
          <a:xfrm>
            <a:off x="3352800" y="4343400"/>
            <a:ext cx="2746249" cy="1652113"/>
          </a:xfrm>
          <a:prstGeom prst="bentConnector3">
            <a:avLst>
              <a:gd name="adj1" fmla="val -145"/>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142" name="Elbow Connector 141"/>
          <p:cNvCxnSpPr/>
          <p:nvPr/>
        </p:nvCxnSpPr>
        <p:spPr>
          <a:xfrm flipV="1">
            <a:off x="3505200" y="2209800"/>
            <a:ext cx="2438400" cy="1676400"/>
          </a:xfrm>
          <a:prstGeom prst="bentConnector3">
            <a:avLst>
              <a:gd name="adj1" fmla="val 30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rot="10800000">
            <a:off x="1371600" y="4189416"/>
            <a:ext cx="1371600" cy="1585"/>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160" name="Shape 159"/>
          <p:cNvCxnSpPr>
            <a:endCxn id="39" idx="3"/>
          </p:cNvCxnSpPr>
          <p:nvPr/>
        </p:nvCxnSpPr>
        <p:spPr>
          <a:xfrm rot="16200000" flipV="1">
            <a:off x="1229820" y="2220421"/>
            <a:ext cx="1804512" cy="1527048"/>
          </a:xfrm>
          <a:prstGeom prst="bentConnector2">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pic>
        <p:nvPicPr>
          <p:cNvPr id="46" name="Picture 45" descr="images (2).jpg"/>
          <p:cNvPicPr>
            <a:picLocks noChangeAspect="1"/>
          </p:cNvPicPr>
          <p:nvPr/>
        </p:nvPicPr>
        <p:blipFill>
          <a:blip r:embed="rId2"/>
          <a:srcRect b="11111"/>
          <a:stretch>
            <a:fillRect/>
          </a:stretch>
        </p:blipFill>
        <p:spPr>
          <a:xfrm>
            <a:off x="7772400" y="1219200"/>
            <a:ext cx="1371600" cy="121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fade">
                                      <p:cBhvr>
                                        <p:cTn id="64" dur="500"/>
                                        <p:tgtEl>
                                          <p:spTgt spid="1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par>
                                <p:cTn id="71" presetID="10"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fade">
                                      <p:cBhvr>
                                        <p:cTn id="73" dur="500"/>
                                        <p:tgtEl>
                                          <p:spTgt spid="128"/>
                                        </p:tgtEl>
                                      </p:cBhvr>
                                    </p:animEffect>
                                  </p:childTnLst>
                                </p:cTn>
                              </p:par>
                              <p:par>
                                <p:cTn id="74" presetID="10" presetClass="entr" presetSubtype="0" fill="hold" nodeType="with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fade">
                                      <p:cBhvr>
                                        <p:cTn id="76" dur="500"/>
                                        <p:tgtEl>
                                          <p:spTgt spid="129"/>
                                        </p:tgtEl>
                                      </p:cBhvr>
                                    </p:animEffect>
                                  </p:childTnLst>
                                </p:cTn>
                              </p:par>
                              <p:par>
                                <p:cTn id="77" presetID="10" presetClass="entr" presetSubtype="0" fill="hold" nodeType="withEffect">
                                  <p:stCondLst>
                                    <p:cond delay="0"/>
                                  </p:stCondLst>
                                  <p:childTnLst>
                                    <p:set>
                                      <p:cBhvr>
                                        <p:cTn id="78" dur="1" fill="hold">
                                          <p:stCondLst>
                                            <p:cond delay="0"/>
                                          </p:stCondLst>
                                        </p:cTn>
                                        <p:tgtEl>
                                          <p:spTgt spid="142"/>
                                        </p:tgtEl>
                                        <p:attrNameLst>
                                          <p:attrName>style.visibility</p:attrName>
                                        </p:attrNameLst>
                                      </p:cBhvr>
                                      <p:to>
                                        <p:strVal val="visible"/>
                                      </p:to>
                                    </p:set>
                                    <p:animEffect transition="in" filter="fade">
                                      <p:cBhvr>
                                        <p:cTn id="79" dur="500"/>
                                        <p:tgtEl>
                                          <p:spTgt spid="14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500"/>
                                        <p:tgtEl>
                                          <p:spTgt spid="101"/>
                                        </p:tgtEl>
                                      </p:cBhvr>
                                    </p:animEffect>
                                  </p:childTnLst>
                                </p:cTn>
                              </p:par>
                              <p:par>
                                <p:cTn id="88" presetID="10" presetClass="entr" presetSubtype="0" fill="hold" nodeType="withEffect">
                                  <p:stCondLst>
                                    <p:cond delay="0"/>
                                  </p:stCondLst>
                                  <p:childTnLst>
                                    <p:set>
                                      <p:cBhvr>
                                        <p:cTn id="89" dur="1" fill="hold">
                                          <p:stCondLst>
                                            <p:cond delay="0"/>
                                          </p:stCondLst>
                                        </p:cTn>
                                        <p:tgtEl>
                                          <p:spTgt spid="102"/>
                                        </p:tgtEl>
                                        <p:attrNameLst>
                                          <p:attrName>style.visibility</p:attrName>
                                        </p:attrNameLst>
                                      </p:cBhvr>
                                      <p:to>
                                        <p:strVal val="visible"/>
                                      </p:to>
                                    </p:set>
                                    <p:animEffect transition="in" filter="fade">
                                      <p:cBhvr>
                                        <p:cTn id="90" dur="500"/>
                                        <p:tgtEl>
                                          <p:spTgt spid="102"/>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fade">
                                      <p:cBhvr>
                                        <p:cTn id="98" dur="500"/>
                                        <p:tgtEl>
                                          <p:spTgt spid="123"/>
                                        </p:tgtEl>
                                      </p:cBhvr>
                                    </p:animEffect>
                                  </p:childTnLst>
                                </p:cTn>
                              </p:par>
                              <p:par>
                                <p:cTn id="99" presetID="10" presetClass="entr" presetSubtype="0" fill="hold" nodeType="with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fade">
                                      <p:cBhvr>
                                        <p:cTn id="107" dur="500"/>
                                        <p:tgtEl>
                                          <p:spTgt spid="132"/>
                                        </p:tgtEl>
                                      </p:cBhvr>
                                    </p:animEffect>
                                  </p:childTnLst>
                                </p:cTn>
                              </p:par>
                              <p:par>
                                <p:cTn id="108" presetID="10" presetClass="entr" presetSubtype="0" fill="hold" nodeType="withEffect">
                                  <p:stCondLst>
                                    <p:cond delay="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nodeType="withEffect">
                                  <p:stCondLst>
                                    <p:cond delay="0"/>
                                  </p:stCondLst>
                                  <p:childTnLst>
                                    <p:set>
                                      <p:cBhvr>
                                        <p:cTn id="112" dur="1" fill="hold">
                                          <p:stCondLst>
                                            <p:cond delay="0"/>
                                          </p:stCondLst>
                                        </p:cTn>
                                        <p:tgtEl>
                                          <p:spTgt spid="134"/>
                                        </p:tgtEl>
                                        <p:attrNameLst>
                                          <p:attrName>style.visibility</p:attrName>
                                        </p:attrNameLst>
                                      </p:cBhvr>
                                      <p:to>
                                        <p:strVal val="visible"/>
                                      </p:to>
                                    </p:set>
                                    <p:animEffect transition="in" filter="fade">
                                      <p:cBhvr>
                                        <p:cTn id="113" dur="500"/>
                                        <p:tgtEl>
                                          <p:spTgt spid="13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0"/>
                                        </p:tgtEl>
                                        <p:attrNameLst>
                                          <p:attrName>style.visibility</p:attrName>
                                        </p:attrNameLst>
                                      </p:cBhvr>
                                      <p:to>
                                        <p:strVal val="visible"/>
                                      </p:to>
                                    </p:set>
                                    <p:animEffect transition="in" filter="fade">
                                      <p:cBhvr>
                                        <p:cTn id="121" dur="500"/>
                                        <p:tgtEl>
                                          <p:spTgt spid="11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fade">
                                      <p:cBhvr>
                                        <p:cTn id="124" dur="500"/>
                                        <p:tgtEl>
                                          <p:spTgt spid="111"/>
                                        </p:tgtEl>
                                      </p:cBhvr>
                                    </p:animEffect>
                                  </p:childTnLst>
                                </p:cTn>
                              </p:par>
                              <p:par>
                                <p:cTn id="125" presetID="10" presetClass="entr" presetSubtype="0" fill="hold" nodeType="withEffect">
                                  <p:stCondLst>
                                    <p:cond delay="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childTnLst>
                                </p:cTn>
                              </p:par>
                              <p:par>
                                <p:cTn id="128" presetID="10" presetClass="entr" presetSubtype="0" fill="hold" nodeType="withEffect">
                                  <p:stCondLst>
                                    <p:cond delay="0"/>
                                  </p:stCondLst>
                                  <p:childTnLst>
                                    <p:set>
                                      <p:cBhvr>
                                        <p:cTn id="129" dur="1" fill="hold">
                                          <p:stCondLst>
                                            <p:cond delay="0"/>
                                          </p:stCondLst>
                                        </p:cTn>
                                        <p:tgtEl>
                                          <p:spTgt spid="113"/>
                                        </p:tgtEl>
                                        <p:attrNameLst>
                                          <p:attrName>style.visibility</p:attrName>
                                        </p:attrNameLst>
                                      </p:cBhvr>
                                      <p:to>
                                        <p:strVal val="visible"/>
                                      </p:to>
                                    </p:set>
                                    <p:animEffect transition="in" filter="fade">
                                      <p:cBhvr>
                                        <p:cTn id="130" dur="500"/>
                                        <p:tgtEl>
                                          <p:spTgt spid="113"/>
                                        </p:tgtEl>
                                      </p:cBhvr>
                                    </p:animEffect>
                                  </p:childTnLst>
                                </p:cTn>
                              </p:par>
                              <p:par>
                                <p:cTn id="131" presetID="10" presetClass="entr" presetSubtype="0" fill="hold" nodeType="withEffect">
                                  <p:stCondLst>
                                    <p:cond delay="0"/>
                                  </p:stCondLst>
                                  <p:childTnLst>
                                    <p:set>
                                      <p:cBhvr>
                                        <p:cTn id="132" dur="1" fill="hold">
                                          <p:stCondLst>
                                            <p:cond delay="0"/>
                                          </p:stCondLst>
                                        </p:cTn>
                                        <p:tgtEl>
                                          <p:spTgt spid="117"/>
                                        </p:tgtEl>
                                        <p:attrNameLst>
                                          <p:attrName>style.visibility</p:attrName>
                                        </p:attrNameLst>
                                      </p:cBhvr>
                                      <p:to>
                                        <p:strVal val="visible"/>
                                      </p:to>
                                    </p:set>
                                    <p:animEffect transition="in" filter="fade">
                                      <p:cBhvr>
                                        <p:cTn id="133" dur="500"/>
                                        <p:tgtEl>
                                          <p:spTgt spid="11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24"/>
                                        </p:tgtEl>
                                        <p:attrNameLst>
                                          <p:attrName>style.visibility</p:attrName>
                                        </p:attrNameLst>
                                      </p:cBhvr>
                                      <p:to>
                                        <p:strVal val="visible"/>
                                      </p:to>
                                    </p:set>
                                    <p:animEffect transition="in" filter="fade">
                                      <p:cBhvr>
                                        <p:cTn id="138" dur="500"/>
                                        <p:tgtEl>
                                          <p:spTgt spid="12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35"/>
                                        </p:tgtEl>
                                        <p:attrNameLst>
                                          <p:attrName>style.visibility</p:attrName>
                                        </p:attrNameLst>
                                      </p:cBhvr>
                                      <p:to>
                                        <p:strVal val="visible"/>
                                      </p:to>
                                    </p:set>
                                    <p:animEffect transition="in" filter="fade">
                                      <p:cBhvr>
                                        <p:cTn id="141" dur="500"/>
                                        <p:tgtEl>
                                          <p:spTgt spid="135"/>
                                        </p:tgtEl>
                                      </p:cBhvr>
                                    </p:animEffect>
                                  </p:childTnLst>
                                </p:cTn>
                              </p:par>
                              <p:par>
                                <p:cTn id="142" presetID="10" presetClass="entr" presetSubtype="0" fill="hold" nodeType="withEffect">
                                  <p:stCondLst>
                                    <p:cond delay="0"/>
                                  </p:stCondLst>
                                  <p:childTnLst>
                                    <p:set>
                                      <p:cBhvr>
                                        <p:cTn id="143" dur="1" fill="hold">
                                          <p:stCondLst>
                                            <p:cond delay="0"/>
                                          </p:stCondLst>
                                        </p:cTn>
                                        <p:tgtEl>
                                          <p:spTgt spid="136"/>
                                        </p:tgtEl>
                                        <p:attrNameLst>
                                          <p:attrName>style.visibility</p:attrName>
                                        </p:attrNameLst>
                                      </p:cBhvr>
                                      <p:to>
                                        <p:strVal val="visible"/>
                                      </p:to>
                                    </p:set>
                                    <p:animEffect transition="in" filter="fade">
                                      <p:cBhvr>
                                        <p:cTn id="144" dur="500"/>
                                        <p:tgtEl>
                                          <p:spTgt spid="136"/>
                                        </p:tgtEl>
                                      </p:cBhvr>
                                    </p:animEffect>
                                  </p:childTnLst>
                                </p:cTn>
                              </p:par>
                              <p:par>
                                <p:cTn id="145" presetID="10" presetClass="entr" presetSubtype="0" fill="hold" nodeType="withEffect">
                                  <p:stCondLst>
                                    <p:cond delay="0"/>
                                  </p:stCondLst>
                                  <p:childTnLst>
                                    <p:set>
                                      <p:cBhvr>
                                        <p:cTn id="146" dur="1" fill="hold">
                                          <p:stCondLst>
                                            <p:cond delay="0"/>
                                          </p:stCondLst>
                                        </p:cTn>
                                        <p:tgtEl>
                                          <p:spTgt spid="137"/>
                                        </p:tgtEl>
                                        <p:attrNameLst>
                                          <p:attrName>style.visibility</p:attrName>
                                        </p:attrNameLst>
                                      </p:cBhvr>
                                      <p:to>
                                        <p:strVal val="visible"/>
                                      </p:to>
                                    </p:set>
                                    <p:animEffect transition="in" filter="fade">
                                      <p:cBhvr>
                                        <p:cTn id="14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3" grpId="0" animBg="1"/>
      <p:bldP spid="34" grpId="0" animBg="1"/>
      <p:bldP spid="37" grpId="0" animBg="1"/>
      <p:bldP spid="39" grpId="0" animBg="1"/>
      <p:bldP spid="41" grpId="0" animBg="1"/>
      <p:bldP spid="45" grpId="0" animBg="1"/>
      <p:bldP spid="69" grpId="0" animBg="1"/>
      <p:bldP spid="70" grpId="0" animBg="1"/>
      <p:bldP spid="71" grpId="0" animBg="1"/>
      <p:bldP spid="101" grpId="0" animBg="1"/>
      <p:bldP spid="110" grpId="0" animBg="1"/>
      <p:bldP spid="111" grpId="0" animBg="1"/>
      <p:bldP spid="122" grpId="0" animBg="1"/>
      <p:bldP spid="123" grpId="0" animBg="1"/>
      <p:bldP spid="124" grpId="0" animBg="1"/>
      <p:bldP spid="126" grpId="0" animBg="1"/>
      <p:bldP spid="127" grpId="0" animBg="1"/>
      <p:bldP spid="131" grpId="0" animBg="1"/>
      <p:bldP spid="132" grpId="0" animBg="1"/>
      <p:bldP spid="1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6106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dirty="0">
                <a:latin typeface="Arial" pitchFamily="34" charset="0"/>
                <a:cs typeface="Arial" pitchFamily="34" charset="0"/>
              </a:rPr>
              <a:t>About </a:t>
            </a:r>
            <a:r>
              <a:rPr lang="en-US" sz="3600" dirty="0" err="1">
                <a:latin typeface="Arial" pitchFamily="34" charset="0"/>
                <a:cs typeface="Arial" pitchFamily="34" charset="0"/>
              </a:rPr>
              <a:t>actionPerformed</a:t>
            </a:r>
            <a:r>
              <a:rPr lang="en-US" sz="3600" dirty="0">
                <a:latin typeface="Arial" pitchFamily="34" charset="0"/>
                <a:cs typeface="Arial" pitchFamily="34" charset="0"/>
              </a:rPr>
              <a:t>(</a:t>
            </a:r>
            <a:r>
              <a:rPr lang="en-US" sz="3600" dirty="0" err="1">
                <a:latin typeface="Arial" pitchFamily="34" charset="0"/>
                <a:cs typeface="Arial" pitchFamily="34" charset="0"/>
              </a:rPr>
              <a:t>ActionEvent</a:t>
            </a:r>
            <a:r>
              <a:rPr lang="en-US" sz="3600" dirty="0">
                <a:latin typeface="Arial" pitchFamily="34" charset="0"/>
                <a:cs typeface="Arial" pitchFamily="34" charset="0"/>
              </a:rPr>
              <a:t>)</a:t>
            </a:r>
          </a:p>
        </p:txBody>
      </p:sp>
      <p:sp>
        <p:nvSpPr>
          <p:cNvPr id="4" name="TextBox 3"/>
          <p:cNvSpPr txBox="1"/>
          <p:nvPr/>
        </p:nvSpPr>
        <p:spPr>
          <a:xfrm>
            <a:off x="3048000" y="1066800"/>
            <a:ext cx="2895600" cy="646331"/>
          </a:xfrm>
          <a:prstGeom prst="rect">
            <a:avLst/>
          </a:prstGeo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3600" dirty="0" err="1"/>
              <a:t>JButton</a:t>
            </a:r>
            <a:endParaRPr lang="en-US" sz="3600" dirty="0"/>
          </a:p>
        </p:txBody>
      </p:sp>
      <p:sp>
        <p:nvSpPr>
          <p:cNvPr id="5" name="TextBox 4"/>
          <p:cNvSpPr txBox="1"/>
          <p:nvPr/>
        </p:nvSpPr>
        <p:spPr>
          <a:xfrm>
            <a:off x="609600" y="1752600"/>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SAVE</a:t>
            </a:r>
          </a:p>
        </p:txBody>
      </p:sp>
      <p:sp>
        <p:nvSpPr>
          <p:cNvPr id="6" name="TextBox 5"/>
          <p:cNvSpPr txBox="1"/>
          <p:nvPr/>
        </p:nvSpPr>
        <p:spPr>
          <a:xfrm>
            <a:off x="2133600" y="1752600"/>
            <a:ext cx="6477000" cy="461665"/>
          </a:xfrm>
          <a:prstGeom prst="rect">
            <a:avLst/>
          </a:prstGeom>
          <a:noFill/>
        </p:spPr>
        <p:txBody>
          <a:bodyPr wrap="square" rtlCol="0">
            <a:spAutoFit/>
          </a:bodyPr>
          <a:lstStyle/>
          <a:p>
            <a:r>
              <a:rPr lang="en-US" sz="2400" dirty="0"/>
              <a:t>It save value on database.</a:t>
            </a:r>
          </a:p>
        </p:txBody>
      </p:sp>
      <p:sp>
        <p:nvSpPr>
          <p:cNvPr id="7" name="TextBox 6"/>
          <p:cNvSpPr txBox="1"/>
          <p:nvPr/>
        </p:nvSpPr>
        <p:spPr>
          <a:xfrm>
            <a:off x="609600" y="2357735"/>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NEW</a:t>
            </a:r>
          </a:p>
        </p:txBody>
      </p:sp>
      <p:sp>
        <p:nvSpPr>
          <p:cNvPr id="8" name="TextBox 7"/>
          <p:cNvSpPr txBox="1"/>
          <p:nvPr/>
        </p:nvSpPr>
        <p:spPr>
          <a:xfrm>
            <a:off x="2133600" y="2357735"/>
            <a:ext cx="6477000" cy="461665"/>
          </a:xfrm>
          <a:prstGeom prst="rect">
            <a:avLst/>
          </a:prstGeom>
          <a:noFill/>
        </p:spPr>
        <p:txBody>
          <a:bodyPr wrap="square" rtlCol="0">
            <a:spAutoFit/>
          </a:bodyPr>
          <a:lstStyle/>
          <a:p>
            <a:r>
              <a:rPr lang="en-US" sz="2400" dirty="0"/>
              <a:t>It generate new ID.</a:t>
            </a:r>
          </a:p>
        </p:txBody>
      </p:sp>
      <p:sp>
        <p:nvSpPr>
          <p:cNvPr id="9" name="TextBox 8"/>
          <p:cNvSpPr txBox="1"/>
          <p:nvPr/>
        </p:nvSpPr>
        <p:spPr>
          <a:xfrm>
            <a:off x="609600" y="2967335"/>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DELETE</a:t>
            </a:r>
          </a:p>
        </p:txBody>
      </p:sp>
      <p:sp>
        <p:nvSpPr>
          <p:cNvPr id="10" name="TextBox 9"/>
          <p:cNvSpPr txBox="1"/>
          <p:nvPr/>
        </p:nvSpPr>
        <p:spPr>
          <a:xfrm>
            <a:off x="2133600" y="2967335"/>
            <a:ext cx="6477000" cy="461665"/>
          </a:xfrm>
          <a:prstGeom prst="rect">
            <a:avLst/>
          </a:prstGeom>
          <a:noFill/>
        </p:spPr>
        <p:txBody>
          <a:bodyPr wrap="square" rtlCol="0">
            <a:spAutoFit/>
          </a:bodyPr>
          <a:lstStyle/>
          <a:p>
            <a:r>
              <a:rPr lang="en-US" sz="2400" dirty="0"/>
              <a:t>It delete record.</a:t>
            </a:r>
          </a:p>
        </p:txBody>
      </p:sp>
      <p:sp>
        <p:nvSpPr>
          <p:cNvPr id="11" name="TextBox 10"/>
          <p:cNvSpPr txBox="1"/>
          <p:nvPr/>
        </p:nvSpPr>
        <p:spPr>
          <a:xfrm>
            <a:off x="609600" y="3576935"/>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UPDATE</a:t>
            </a:r>
          </a:p>
        </p:txBody>
      </p:sp>
      <p:sp>
        <p:nvSpPr>
          <p:cNvPr id="12" name="TextBox 11"/>
          <p:cNvSpPr txBox="1"/>
          <p:nvPr/>
        </p:nvSpPr>
        <p:spPr>
          <a:xfrm>
            <a:off x="2133600" y="3576935"/>
            <a:ext cx="6477000" cy="461665"/>
          </a:xfrm>
          <a:prstGeom prst="rect">
            <a:avLst/>
          </a:prstGeom>
          <a:noFill/>
        </p:spPr>
        <p:txBody>
          <a:bodyPr wrap="square" rtlCol="0">
            <a:spAutoFit/>
          </a:bodyPr>
          <a:lstStyle/>
          <a:p>
            <a:r>
              <a:rPr lang="en-US" sz="2400" dirty="0"/>
              <a:t>It update the already save value on database.</a:t>
            </a:r>
          </a:p>
        </p:txBody>
      </p:sp>
      <p:sp>
        <p:nvSpPr>
          <p:cNvPr id="13" name="TextBox 12"/>
          <p:cNvSpPr txBox="1"/>
          <p:nvPr/>
        </p:nvSpPr>
        <p:spPr>
          <a:xfrm>
            <a:off x="609600" y="4186535"/>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RESET</a:t>
            </a:r>
          </a:p>
        </p:txBody>
      </p:sp>
      <p:sp>
        <p:nvSpPr>
          <p:cNvPr id="14" name="TextBox 13"/>
          <p:cNvSpPr txBox="1"/>
          <p:nvPr/>
        </p:nvSpPr>
        <p:spPr>
          <a:xfrm>
            <a:off x="2133600" y="4186535"/>
            <a:ext cx="6477000" cy="461665"/>
          </a:xfrm>
          <a:prstGeom prst="rect">
            <a:avLst/>
          </a:prstGeom>
          <a:noFill/>
        </p:spPr>
        <p:txBody>
          <a:bodyPr wrap="square" rtlCol="0">
            <a:spAutoFit/>
          </a:bodyPr>
          <a:lstStyle/>
          <a:p>
            <a:r>
              <a:rPr lang="en-US" sz="2400" dirty="0"/>
              <a:t>It clear value from the box.</a:t>
            </a:r>
          </a:p>
        </p:txBody>
      </p:sp>
      <p:sp>
        <p:nvSpPr>
          <p:cNvPr id="15" name="TextBox 14"/>
          <p:cNvSpPr txBox="1"/>
          <p:nvPr/>
        </p:nvSpPr>
        <p:spPr>
          <a:xfrm>
            <a:off x="3048000" y="5297269"/>
            <a:ext cx="28956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3600" dirty="0" err="1">
                <a:latin typeface="Arial" pitchFamily="34" charset="0"/>
                <a:cs typeface="Arial" pitchFamily="34" charset="0"/>
              </a:rPr>
              <a:t>JComboBox</a:t>
            </a:r>
            <a:endParaRPr lang="en-US" sz="3600" dirty="0">
              <a:latin typeface="Arial" pitchFamily="34" charset="0"/>
              <a:cs typeface="Arial" pitchFamily="34" charset="0"/>
            </a:endParaRPr>
          </a:p>
        </p:txBody>
      </p:sp>
      <p:sp>
        <p:nvSpPr>
          <p:cNvPr id="17" name="TextBox 16"/>
          <p:cNvSpPr txBox="1"/>
          <p:nvPr/>
        </p:nvSpPr>
        <p:spPr>
          <a:xfrm>
            <a:off x="2133600" y="6015335"/>
            <a:ext cx="6477000" cy="830997"/>
          </a:xfrm>
          <a:prstGeom prst="rect">
            <a:avLst/>
          </a:prstGeom>
          <a:noFill/>
        </p:spPr>
        <p:txBody>
          <a:bodyPr wrap="square" rtlCol="0">
            <a:spAutoFit/>
          </a:bodyPr>
          <a:lstStyle/>
          <a:p>
            <a:r>
              <a:rPr lang="en-US" sz="2400" dirty="0"/>
              <a:t>On the basis of selected index, the value of other box changed.</a:t>
            </a:r>
          </a:p>
        </p:txBody>
      </p:sp>
      <p:pic>
        <p:nvPicPr>
          <p:cNvPr id="19458" name="Picture 2"/>
          <p:cNvPicPr>
            <a:picLocks noChangeAspect="1" noChangeArrowheads="1"/>
          </p:cNvPicPr>
          <p:nvPr/>
        </p:nvPicPr>
        <p:blipFill>
          <a:blip r:embed="rId2"/>
          <a:srcRect/>
          <a:stretch>
            <a:fillRect/>
          </a:stretch>
        </p:blipFill>
        <p:spPr bwMode="auto">
          <a:xfrm>
            <a:off x="533400" y="6019800"/>
            <a:ext cx="1447800" cy="523875"/>
          </a:xfrm>
          <a:prstGeom prst="rect">
            <a:avLst/>
          </a:prstGeom>
          <a:noFill/>
          <a:ln w="9525">
            <a:noFill/>
            <a:miter lim="800000"/>
            <a:headEnd/>
            <a:tailEnd/>
          </a:ln>
          <a:effectLst/>
        </p:spPr>
      </p:pic>
      <p:sp>
        <p:nvSpPr>
          <p:cNvPr id="18" name="TextBox 17"/>
          <p:cNvSpPr txBox="1"/>
          <p:nvPr/>
        </p:nvSpPr>
        <p:spPr>
          <a:xfrm>
            <a:off x="609600" y="4796135"/>
            <a:ext cx="1143000" cy="369332"/>
          </a:xfrm>
          <a:prstGeom prst="rect">
            <a:avLst/>
          </a:prstGeom>
          <a:ln w="38100">
            <a:solidFill>
              <a:srgbClr val="FFFFFF"/>
            </a:solidFill>
          </a:ln>
          <a:scene3d>
            <a:camera prst="orthographicFront"/>
            <a:lightRig rig="threePt" dir="t"/>
          </a:scene3d>
          <a:sp3d>
            <a:bevelT w="165100" prst="coolSlant"/>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t>SEARCH</a:t>
            </a:r>
          </a:p>
        </p:txBody>
      </p:sp>
      <p:sp>
        <p:nvSpPr>
          <p:cNvPr id="19" name="TextBox 18"/>
          <p:cNvSpPr txBox="1"/>
          <p:nvPr/>
        </p:nvSpPr>
        <p:spPr>
          <a:xfrm>
            <a:off x="2133600" y="4796135"/>
            <a:ext cx="6477000" cy="461665"/>
          </a:xfrm>
          <a:prstGeom prst="rect">
            <a:avLst/>
          </a:prstGeom>
          <a:noFill/>
        </p:spPr>
        <p:txBody>
          <a:bodyPr wrap="square" rtlCol="0">
            <a:spAutoFit/>
          </a:bodyPr>
          <a:lstStyle/>
          <a:p>
            <a:r>
              <a:rPr lang="en-US" sz="2400" dirty="0"/>
              <a:t>On the basis of ID, we can search about it.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9458"/>
                                        </p:tgtEl>
                                        <p:attrNameLst>
                                          <p:attrName>style.visibility</p:attrName>
                                        </p:attrNameLst>
                                      </p:cBhvr>
                                      <p:to>
                                        <p:strVal val="visible"/>
                                      </p:to>
                                    </p:set>
                                    <p:anim calcmode="lin" valueType="num">
                                      <p:cBhvr additive="base">
                                        <p:cTn id="65" dur="500" fill="hold"/>
                                        <p:tgtEl>
                                          <p:spTgt spid="19458"/>
                                        </p:tgtEl>
                                        <p:attrNameLst>
                                          <p:attrName>ppt_x</p:attrName>
                                        </p:attrNameLst>
                                      </p:cBhvr>
                                      <p:tavLst>
                                        <p:tav tm="0">
                                          <p:val>
                                            <p:strVal val="#ppt_x"/>
                                          </p:val>
                                        </p:tav>
                                        <p:tav tm="100000">
                                          <p:val>
                                            <p:strVal val="#ppt_x"/>
                                          </p:val>
                                        </p:tav>
                                      </p:tavLst>
                                    </p:anim>
                                    <p:anim calcmode="lin" valueType="num">
                                      <p:cBhvr additive="base">
                                        <p:cTn id="66" dur="500" fill="hold"/>
                                        <p:tgtEl>
                                          <p:spTgt spid="1945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1" grpId="0" animBg="1"/>
      <p:bldP spid="12" grpId="0"/>
      <p:bldP spid="13" grpId="0" animBg="1"/>
      <p:bldP spid="14" grpId="0"/>
      <p:bldP spid="15" grpId="0" animBg="1"/>
      <p:bldP spid="17" grpId="0"/>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l="23611" t="25926" r="23611" b="25926"/>
          <a:stretch>
            <a:fillRect/>
          </a:stretch>
        </p:blipFill>
        <p:spPr bwMode="auto">
          <a:xfrm>
            <a:off x="76200" y="76200"/>
            <a:ext cx="5257800" cy="3429000"/>
          </a:xfrm>
          <a:prstGeom prst="rect">
            <a:avLst/>
          </a:prstGeom>
          <a:noFill/>
          <a:ln w="9525">
            <a:noFill/>
            <a:miter lim="800000"/>
            <a:headEnd/>
            <a:tailEnd/>
          </a:ln>
          <a:effectLst/>
        </p:spPr>
      </p:pic>
      <p:pic>
        <p:nvPicPr>
          <p:cNvPr id="18437" name="Picture 5"/>
          <p:cNvPicPr>
            <a:picLocks noChangeAspect="1" noChangeArrowheads="1"/>
          </p:cNvPicPr>
          <p:nvPr/>
        </p:nvPicPr>
        <p:blipFill>
          <a:blip r:embed="rId3"/>
          <a:srcRect l="18750" t="25926" r="23611" b="24074"/>
          <a:stretch>
            <a:fillRect/>
          </a:stretch>
        </p:blipFill>
        <p:spPr bwMode="auto">
          <a:xfrm>
            <a:off x="2819400" y="3505200"/>
            <a:ext cx="6324600" cy="3352800"/>
          </a:xfrm>
          <a:prstGeom prst="rect">
            <a:avLst/>
          </a:prstGeom>
          <a:noFill/>
          <a:ln w="9525">
            <a:noFill/>
            <a:miter lim="800000"/>
            <a:headEnd/>
            <a:tailEnd/>
          </a:ln>
          <a:effectLst/>
        </p:spPr>
      </p:pic>
      <p:cxnSp>
        <p:nvCxnSpPr>
          <p:cNvPr id="7" name="Straight Arrow Connector 6"/>
          <p:cNvCxnSpPr/>
          <p:nvPr/>
        </p:nvCxnSpPr>
        <p:spPr>
          <a:xfrm rot="10800000">
            <a:off x="5486400" y="1752600"/>
            <a:ext cx="990600" cy="1588"/>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6553200" y="1519535"/>
            <a:ext cx="2438400" cy="461665"/>
          </a:xfrm>
          <a:prstGeom prst="rect">
            <a:avLst/>
          </a:prstGeom>
          <a:noFill/>
        </p:spPr>
        <p:txBody>
          <a:bodyPr wrap="square" rtlCol="0">
            <a:spAutoFit/>
          </a:bodyPr>
          <a:lstStyle/>
          <a:p>
            <a:r>
              <a:rPr lang="en-US" sz="2400" dirty="0"/>
              <a:t>LOGIN PAGE</a:t>
            </a:r>
          </a:p>
        </p:txBody>
      </p:sp>
      <p:cxnSp>
        <p:nvCxnSpPr>
          <p:cNvPr id="12" name="Straight Arrow Connector 11"/>
          <p:cNvCxnSpPr/>
          <p:nvPr/>
        </p:nvCxnSpPr>
        <p:spPr>
          <a:xfrm>
            <a:off x="2133600" y="5105400"/>
            <a:ext cx="1066800" cy="1588"/>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76200" y="4800600"/>
            <a:ext cx="2438400" cy="830997"/>
          </a:xfrm>
          <a:prstGeom prst="rect">
            <a:avLst/>
          </a:prstGeom>
          <a:noFill/>
        </p:spPr>
        <p:txBody>
          <a:bodyPr wrap="square" rtlCol="0">
            <a:spAutoFit/>
          </a:bodyPr>
          <a:lstStyle/>
          <a:p>
            <a:pPr algn="ctr"/>
            <a:r>
              <a:rPr lang="en-US" sz="2400" dirty="0"/>
              <a:t>FORGET PASSWORD PAGE</a:t>
            </a:r>
          </a:p>
        </p:txBody>
      </p:sp>
      <p:cxnSp>
        <p:nvCxnSpPr>
          <p:cNvPr id="9" name="Straight Arrow Connector 8"/>
          <p:cNvCxnSpPr/>
          <p:nvPr/>
        </p:nvCxnSpPr>
        <p:spPr>
          <a:xfrm rot="10800000">
            <a:off x="5181600" y="3276600"/>
            <a:ext cx="990600" cy="1588"/>
          </a:xfrm>
          <a:prstGeom prst="straightConnector1">
            <a:avLst/>
          </a:prstGeom>
          <a:ln w="28575">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6172200" y="3043535"/>
            <a:ext cx="2438400" cy="461665"/>
          </a:xfrm>
          <a:prstGeom prst="rect">
            <a:avLst/>
          </a:prstGeom>
          <a:noFill/>
        </p:spPr>
        <p:txBody>
          <a:bodyPr wrap="square" rtlCol="0">
            <a:spAutoFit/>
          </a:bodyPr>
          <a:lstStyle/>
          <a:p>
            <a:r>
              <a:rPr lang="en-US" sz="2400" dirty="0" err="1"/>
              <a:t>JLabel</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0417" t="8333" r="10417" b="8333"/>
          <a:stretch>
            <a:fillRect/>
          </a:stretch>
        </p:blipFill>
        <p:spPr bwMode="auto">
          <a:xfrm>
            <a:off x="0" y="0"/>
            <a:ext cx="9144000" cy="6858000"/>
          </a:xfrm>
          <a:prstGeom prst="rect">
            <a:avLst/>
          </a:prstGeom>
          <a:noFill/>
          <a:ln w="9525">
            <a:noFill/>
            <a:miter lim="800000"/>
            <a:headEnd/>
            <a:tailEnd/>
          </a:ln>
          <a:effectLst/>
        </p:spPr>
      </p:pic>
      <p:sp>
        <p:nvSpPr>
          <p:cNvPr id="5" name="TextBox 4"/>
          <p:cNvSpPr txBox="1"/>
          <p:nvPr/>
        </p:nvSpPr>
        <p:spPr>
          <a:xfrm>
            <a:off x="5943600" y="990600"/>
            <a:ext cx="3048000" cy="646331"/>
          </a:xfrm>
          <a:prstGeom prst="rect">
            <a:avLst/>
          </a:prstGeom>
          <a:noFill/>
        </p:spPr>
        <p:txBody>
          <a:bodyPr wrap="square" rtlCol="0">
            <a:spAutoFit/>
          </a:bodyPr>
          <a:lstStyle/>
          <a:p>
            <a:r>
              <a:rPr lang="en-US" sz="3600" b="1" dirty="0">
                <a:solidFill>
                  <a:schemeClr val="tx1">
                    <a:lumMod val="95000"/>
                    <a:lumOff val="5000"/>
                  </a:schemeClr>
                </a:solidFill>
                <a:latin typeface="Arial" pitchFamily="34" charset="0"/>
                <a:cs typeface="Arial" pitchFamily="34" charset="0"/>
              </a:rPr>
              <a:t>MENU PAGE</a:t>
            </a:r>
          </a:p>
        </p:txBody>
      </p:sp>
      <p:cxnSp>
        <p:nvCxnSpPr>
          <p:cNvPr id="9" name="Straight Arrow Connector 8"/>
          <p:cNvCxnSpPr/>
          <p:nvPr/>
        </p:nvCxnSpPr>
        <p:spPr>
          <a:xfrm rot="5400000">
            <a:off x="3771900" y="1257300"/>
            <a:ext cx="1295400" cy="1588"/>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886200" y="1905000"/>
            <a:ext cx="1295400" cy="369332"/>
          </a:xfrm>
          <a:prstGeom prst="rect">
            <a:avLst/>
          </a:prstGeom>
          <a:noFill/>
        </p:spPr>
        <p:txBody>
          <a:bodyPr wrap="square" rtlCol="0">
            <a:spAutoFit/>
          </a:bodyPr>
          <a:lstStyle/>
          <a:p>
            <a:r>
              <a:rPr lang="en-US" b="1" dirty="0" err="1">
                <a:latin typeface="Arial" pitchFamily="34" charset="0"/>
                <a:cs typeface="Arial" pitchFamily="34" charset="0"/>
              </a:rPr>
              <a:t>MenuBar</a:t>
            </a:r>
            <a:endParaRPr lang="en-US" b="1" dirty="0">
              <a:latin typeface="Arial" pitchFamily="34" charset="0"/>
              <a:cs typeface="Arial" pitchFamily="34" charset="0"/>
            </a:endParaRPr>
          </a:p>
        </p:txBody>
      </p:sp>
      <p:sp>
        <p:nvSpPr>
          <p:cNvPr id="11" name="Oval 10"/>
          <p:cNvSpPr/>
          <p:nvPr/>
        </p:nvSpPr>
        <p:spPr>
          <a:xfrm>
            <a:off x="2057400" y="228600"/>
            <a:ext cx="13716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rot="5400000">
            <a:off x="2096294" y="1408906"/>
            <a:ext cx="1295400" cy="1588"/>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286000" y="2056606"/>
            <a:ext cx="1295400" cy="369332"/>
          </a:xfrm>
          <a:prstGeom prst="rect">
            <a:avLst/>
          </a:prstGeom>
          <a:noFill/>
        </p:spPr>
        <p:txBody>
          <a:bodyPr wrap="square" rtlCol="0">
            <a:spAutoFit/>
          </a:bodyPr>
          <a:lstStyle/>
          <a:p>
            <a:r>
              <a:rPr lang="en-US" b="1" dirty="0" err="1">
                <a:latin typeface="Arial" pitchFamily="34" charset="0"/>
                <a:cs typeface="Arial" pitchFamily="34" charset="0"/>
              </a:rPr>
              <a:t>JMenu</a:t>
            </a:r>
            <a:endParaRPr lang="en-US" b="1" dirty="0">
              <a:latin typeface="Arial" pitchFamily="34" charset="0"/>
              <a:cs typeface="Arial" pitchFamily="34" charset="0"/>
            </a:endParaRPr>
          </a:p>
        </p:txBody>
      </p:sp>
      <p:sp>
        <p:nvSpPr>
          <p:cNvPr id="14" name="Oval 13"/>
          <p:cNvSpPr/>
          <p:nvPr/>
        </p:nvSpPr>
        <p:spPr>
          <a:xfrm>
            <a:off x="0" y="457200"/>
            <a:ext cx="1752600" cy="1219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5400000">
            <a:off x="76994" y="2361406"/>
            <a:ext cx="1371600" cy="1588"/>
          </a:xfrm>
          <a:prstGeom prst="straightConnector1">
            <a:avLst/>
          </a:prstGeom>
          <a:ln>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152400" y="3048000"/>
            <a:ext cx="1523206" cy="369332"/>
          </a:xfrm>
          <a:prstGeom prst="rect">
            <a:avLst/>
          </a:prstGeom>
          <a:noFill/>
        </p:spPr>
        <p:txBody>
          <a:bodyPr wrap="square" rtlCol="0">
            <a:spAutoFit/>
          </a:bodyPr>
          <a:lstStyle/>
          <a:p>
            <a:r>
              <a:rPr lang="en-US" b="1" dirty="0" err="1">
                <a:latin typeface="Arial" pitchFamily="34" charset="0"/>
                <a:cs typeface="Arial" pitchFamily="34" charset="0"/>
              </a:rPr>
              <a:t>JMenuItem</a:t>
            </a:r>
            <a:endParaRPr lang="en-US" b="1"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animBg="1"/>
      <p:bldP spid="13" grpId="0"/>
      <p:bldP spid="14" grpId="0" animBg="1"/>
      <p:bldP spid="16"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Custom 30">
      <a:dk1>
        <a:sysClr val="windowText" lastClr="000000"/>
      </a:dk1>
      <a:lt1>
        <a:srgbClr val="FFFFFF"/>
      </a:lt1>
      <a:dk2>
        <a:srgbClr val="7F7F7F"/>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lnDef>
      <a:spPr>
        <a:ln>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710</TotalTime>
  <Words>494</Words>
  <Application>Microsoft Office PowerPoint</Application>
  <PresentationFormat>On-screen Show (4:3)</PresentationFormat>
  <Paragraphs>107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Gungsuh</vt:lpstr>
      <vt:lpstr>Andalus</vt:lpstr>
      <vt:lpstr>Arial</vt:lpstr>
      <vt:lpstr>Tw Cen MT</vt:lpstr>
      <vt:lpstr>Wingdings</vt:lpstr>
      <vt:lpstr>Wingdings 2</vt:lpstr>
      <vt:lpstr>Median</vt:lpstr>
      <vt:lpstr>PowerPoint Presentation</vt:lpstr>
      <vt:lpstr>ABSTRACT</vt:lpstr>
      <vt:lpstr>PURPOSE</vt:lpstr>
      <vt:lpstr>NEED FOR A NEW SYSTEM</vt:lpstr>
      <vt:lpstr>Objectives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Authority of the ADMIN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welcome</dc:creator>
  <cp:lastModifiedBy>sachin sirohi</cp:lastModifiedBy>
  <cp:revision>149</cp:revision>
  <dcterms:created xsi:type="dcterms:W3CDTF">2020-01-29T02:41:54Z</dcterms:created>
  <dcterms:modified xsi:type="dcterms:W3CDTF">2024-12-03T07:59:33Z</dcterms:modified>
</cp:coreProperties>
</file>